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9" r:id="rId1"/>
  </p:sldMasterIdLst>
  <p:notesMasterIdLst>
    <p:notesMasterId r:id="rId42"/>
  </p:notesMasterIdLst>
  <p:sldIdLst>
    <p:sldId id="911" r:id="rId2"/>
    <p:sldId id="1672" r:id="rId3"/>
    <p:sldId id="2074" r:id="rId4"/>
    <p:sldId id="2080" r:id="rId5"/>
    <p:sldId id="2081" r:id="rId6"/>
    <p:sldId id="2088" r:id="rId7"/>
    <p:sldId id="2115" r:id="rId8"/>
    <p:sldId id="2077" r:id="rId9"/>
    <p:sldId id="2083" r:id="rId10"/>
    <p:sldId id="2084" r:id="rId11"/>
    <p:sldId id="2086" r:id="rId12"/>
    <p:sldId id="2087" r:id="rId13"/>
    <p:sldId id="2082" r:id="rId14"/>
    <p:sldId id="2075" r:id="rId15"/>
    <p:sldId id="2089" r:id="rId16"/>
    <p:sldId id="2076" r:id="rId17"/>
    <p:sldId id="2090" r:id="rId18"/>
    <p:sldId id="2114" r:id="rId19"/>
    <p:sldId id="2116" r:id="rId20"/>
    <p:sldId id="2068" r:id="rId21"/>
    <p:sldId id="2069" r:id="rId22"/>
    <p:sldId id="2070" r:id="rId23"/>
    <p:sldId id="2072" r:id="rId24"/>
    <p:sldId id="2091" r:id="rId25"/>
    <p:sldId id="2092" r:id="rId26"/>
    <p:sldId id="2093" r:id="rId27"/>
    <p:sldId id="2094" r:id="rId28"/>
    <p:sldId id="2095" r:id="rId29"/>
    <p:sldId id="2102" r:id="rId30"/>
    <p:sldId id="2103" r:id="rId31"/>
    <p:sldId id="2104" r:id="rId32"/>
    <p:sldId id="2105" r:id="rId33"/>
    <p:sldId id="2106" r:id="rId34"/>
    <p:sldId id="2107" r:id="rId35"/>
    <p:sldId id="2108" r:id="rId36"/>
    <p:sldId id="2109" r:id="rId37"/>
    <p:sldId id="2110" r:id="rId38"/>
    <p:sldId id="2112" r:id="rId39"/>
    <p:sldId id="2113" r:id="rId40"/>
    <p:sldId id="1671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22613"/>
    <a:srgbClr val="22A7F0"/>
    <a:srgbClr val="D6E5FC"/>
    <a:srgbClr val="EA276D"/>
    <a:srgbClr val="1F3A93"/>
    <a:srgbClr val="4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332" autoAdjust="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5E15B-1BD2-422B-8665-EF72F411F3D2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4C42F-98D6-462E-9007-68603590E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7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C42F-98D6-462E-9007-68603590ED4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2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0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1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6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4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4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3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DF98-6583-4146-9C00-D0DAA8901EE8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CC4F-D7E3-4A0F-9889-3C9E36635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2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oszdravnadzor.gov.ru/medproducts/registr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.minzdrav.gov.ru/clin_recomen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1491FC45D2FA5D695E28094079448ABFDBD7311D3C700D79346EF84DB2EF4C95400B809AFC44244A9814C0A9C196DF6C943F96B872BBC1FZBc7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21092"/>
            <a:ext cx="6635801" cy="1891996"/>
          </a:xfrm>
        </p:spPr>
        <p:txBody>
          <a:bodyPr>
            <a:noAutofit/>
          </a:bodyPr>
          <a:lstStyle/>
          <a:p>
            <a:pPr algn="l"/>
            <a:br>
              <a:rPr lang="ru-RU" sz="2800" b="1" dirty="0">
                <a:solidFill>
                  <a:srgbClr val="1F3A93"/>
                </a:solidFill>
              </a:rPr>
            </a:br>
            <a:br>
              <a:rPr lang="ru-RU" sz="2800" b="1" dirty="0">
                <a:solidFill>
                  <a:srgbClr val="1F3A93"/>
                </a:solidFill>
              </a:rPr>
            </a:br>
            <a:r>
              <a:rPr lang="ru-RU" sz="2800" b="1" dirty="0">
                <a:solidFill>
                  <a:srgbClr val="1F3A93"/>
                </a:solidFill>
              </a:rPr>
              <a:t>Обзор изменений законодательства в части проведения закупок в здравоохранении. Тенденции правоприменительной практики</a:t>
            </a:r>
            <a:endParaRPr lang="ru-RU" sz="3400" b="1" dirty="0">
              <a:solidFill>
                <a:srgbClr val="1F3A9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/>
          <a:stretch/>
        </p:blipFill>
        <p:spPr>
          <a:xfrm>
            <a:off x="0" y="0"/>
            <a:ext cx="2255774" cy="514350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155926"/>
            <a:ext cx="6969501" cy="792088"/>
          </a:xfrm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Григорий Александров, </a:t>
            </a:r>
          </a:p>
          <a:p>
            <a:pPr algn="l">
              <a:lnSpc>
                <a:spcPct val="114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эксперт по закупкам в здравоохранении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6921"/>
            <a:ext cx="1728192" cy="585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0514"/>
            <a:ext cx="3568151" cy="6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40960" cy="7781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F3A93"/>
                </a:solidFill>
              </a:rPr>
              <a:t>Взаимозаменяемые лекарственные препараты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73634"/>
            <a:ext cx="9036496" cy="3974380"/>
          </a:xfrm>
        </p:spPr>
        <p:txBody>
          <a:bodyPr>
            <a:noAutofit/>
          </a:bodyPr>
          <a:lstStyle/>
          <a:p>
            <a:pPr marL="101598" lvl="0" indent="0">
              <a:buNone/>
            </a:pPr>
            <a:r>
              <a:rPr lang="ru-RU" sz="1500" b="1" i="1" dirty="0"/>
              <a:t>Критериями взаимозаменяемости </a:t>
            </a:r>
            <a:r>
              <a:rPr lang="ru-RU" sz="1500" dirty="0"/>
              <a:t>согласно ст. 27.1 Закона №61-ФЗ являются: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Эквивалентность (для </a:t>
            </a:r>
            <a:r>
              <a:rPr lang="ru-RU" sz="1500" dirty="0" err="1"/>
              <a:t>биоаналогов</a:t>
            </a:r>
            <a:r>
              <a:rPr lang="ru-RU" sz="1500" dirty="0"/>
              <a:t> – сопоставимость) качественных и количественных характеристик фармацевтических субстанций (действующих веществ);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Эквивалентность лекарственной формы;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Эквивалентность или сопоставимость состава вспомогательных веществ лекарственного препарата;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Идентичность способа введения и применения;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Соответствие производителя требованиям </a:t>
            </a:r>
            <a:r>
              <a:rPr lang="en-US" sz="1500" dirty="0"/>
              <a:t>GMP</a:t>
            </a:r>
            <a:r>
              <a:rPr lang="ru-RU" sz="1500" dirty="0"/>
              <a:t>.</a:t>
            </a:r>
          </a:p>
          <a:p>
            <a:pPr marL="101598" indent="0">
              <a:buNone/>
            </a:pPr>
            <a:r>
              <a:rPr lang="ru-RU" sz="1500" dirty="0"/>
              <a:t>При наличии клинически значимых различий </a:t>
            </a:r>
            <a:r>
              <a:rPr lang="ru-RU" sz="1500" dirty="0" err="1"/>
              <a:t>фармакокинетики</a:t>
            </a:r>
            <a:r>
              <a:rPr lang="ru-RU" sz="1500" dirty="0"/>
              <a:t> и (или) эффективности и безопасности лекарственного препарата для медицинского применения взаимозаменяемость определяется с указанием на исключение отдельных групп пациентов.</a:t>
            </a:r>
          </a:p>
          <a:p>
            <a:pPr marL="101598" lvl="0" indent="0" algn="just">
              <a:buNone/>
            </a:pPr>
            <a:endParaRPr lang="ru-RU" sz="1400" dirty="0"/>
          </a:p>
          <a:p>
            <a:pPr marL="101598" indent="0" algn="just">
              <a:buNone/>
            </a:pPr>
            <a:r>
              <a:rPr lang="ru-RU" sz="1300" dirty="0"/>
              <a:t> </a:t>
            </a:r>
            <a:endParaRPr lang="ru-RU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40960" cy="7781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Взаимозаменяемость и описание объекта закупки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93471"/>
            <a:ext cx="8856984" cy="3672408"/>
          </a:xfrm>
        </p:spPr>
        <p:txBody>
          <a:bodyPr>
            <a:noAutofit/>
          </a:bodyPr>
          <a:lstStyle/>
          <a:p>
            <a:pPr marL="101598" indent="0" algn="just">
              <a:buNone/>
            </a:pPr>
            <a:r>
              <a:rPr lang="ru-RU" sz="1600" dirty="0"/>
              <a:t>При описании объекта закупки лекарственных препаратов для медицинского применения, информация о взаимозаменяемости которых содержится в указанном перечне, </a:t>
            </a:r>
            <a:r>
              <a:rPr lang="ru-RU" sz="1600" b="1" dirty="0">
                <a:solidFill>
                  <a:srgbClr val="FF0000"/>
                </a:solidFill>
              </a:rPr>
              <a:t>не допускается устанавливать требования к критериям взаимозаменяемости, предусмотренным ч. 2 ст. 27.1 Закона №61-ФЗ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002060"/>
                </a:solidFill>
              </a:rPr>
              <a:t>если такие требования влекут за собой несоответствие </a:t>
            </a:r>
            <a:r>
              <a:rPr lang="ru-RU" sz="1600" dirty="0"/>
              <a:t>описанию объекта закупки </a:t>
            </a:r>
            <a:r>
              <a:rPr lang="ru-RU" sz="1600" b="1" dirty="0">
                <a:solidFill>
                  <a:srgbClr val="002060"/>
                </a:solidFill>
              </a:rPr>
              <a:t>1 или нескольких препаратов, включенных в одну группу взаимозаменяемости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/>
              <a:t>с препаратами, соответствующими описанию объекта закупки. </a:t>
            </a:r>
          </a:p>
          <a:p>
            <a:pPr marL="101598" indent="0" algn="just">
              <a:buNone/>
            </a:pPr>
            <a:r>
              <a:rPr lang="ru-RU" sz="1600" dirty="0"/>
              <a:t>Постановление Правительства РФ от 04.09.2020 № 1357 </a:t>
            </a:r>
          </a:p>
          <a:p>
            <a:pPr marL="101598" indent="0" algn="just">
              <a:buNone/>
            </a:pPr>
            <a:r>
              <a:rPr lang="ru-RU" sz="1600" dirty="0"/>
              <a:t>Правила использования информации о взаимозаменяемости лекарственных препаратов</a:t>
            </a:r>
          </a:p>
          <a:p>
            <a:pPr marL="101598" indent="0" algn="just">
              <a:buNone/>
            </a:pPr>
            <a:r>
              <a:rPr lang="ru-RU" sz="1600" dirty="0"/>
              <a:t>Перечень взаимозаменяемых лекарственных препаратов доступен на сайте ГРЛС. </a:t>
            </a:r>
          </a:p>
          <a:p>
            <a:pPr marL="101598" lvl="0" indent="0" algn="just">
              <a:buNone/>
            </a:pPr>
            <a:endParaRPr lang="ru-RU" sz="1600" dirty="0"/>
          </a:p>
          <a:p>
            <a:pPr marL="101598" indent="0" algn="just">
              <a:buNone/>
            </a:pPr>
            <a:r>
              <a:rPr lang="ru-RU" sz="1300" dirty="0"/>
              <a:t> </a:t>
            </a:r>
            <a:endParaRPr lang="ru-RU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40960" cy="7781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F3A93"/>
                </a:solidFill>
              </a:rPr>
              <a:t>Взаимозаменяемые лекарственные препараты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93471"/>
            <a:ext cx="8856984" cy="3672408"/>
          </a:xfrm>
        </p:spPr>
        <p:txBody>
          <a:bodyPr>
            <a:noAutofit/>
          </a:bodyPr>
          <a:lstStyle/>
          <a:p>
            <a:pPr marL="101598" lvl="0" indent="0" algn="just">
              <a:buNone/>
            </a:pPr>
            <a:r>
              <a:rPr lang="ru-RU" sz="1600" b="1" dirty="0">
                <a:solidFill>
                  <a:srgbClr val="FF0000"/>
                </a:solidFill>
              </a:rPr>
              <a:t>Дозировки при определении взаимозаменяемости не учитываются!</a:t>
            </a:r>
          </a:p>
          <a:p>
            <a:pPr marL="101598" indent="0" algn="just">
              <a:buNone/>
            </a:pPr>
            <a:r>
              <a:rPr lang="ru-RU" sz="1600" dirty="0"/>
              <a:t>В письме ФГБУ «НЦЭСМП» Минздрава России от 20.01.2022 №1119 указано, что определение взаимозаменяемости различных дозировок лекарственного препарата не предусмотрено действующими нормативно-правовыми актами Российской Федерации. </a:t>
            </a:r>
          </a:p>
          <a:p>
            <a:pPr marL="101598" indent="0" algn="just">
              <a:buNone/>
            </a:pPr>
            <a:r>
              <a:rPr lang="ru-RU" sz="1600" dirty="0"/>
              <a:t>Возможность замены различных дозировок лекарственного препарата является прерогативой лечащего врача.</a:t>
            </a:r>
          </a:p>
          <a:p>
            <a:pPr marL="101598" indent="0" algn="just">
              <a:buNone/>
            </a:pPr>
            <a:r>
              <a:rPr lang="ru-RU" sz="1600" dirty="0"/>
              <a:t>Следовательно, заказчик не связан дозировками ЛП, перечисленными в Перечне взаимозаменяемых лекарственных препаратов в рамках одной группы. </a:t>
            </a:r>
          </a:p>
          <a:p>
            <a:pPr marL="101598" indent="0">
              <a:buNone/>
            </a:pPr>
            <a:r>
              <a:rPr lang="ru-RU" sz="1600" dirty="0"/>
              <a:t>Решение Московского УФАС России от 25.01.2022 по закупкам № 0873400003921000458, 0873400003921000464</a:t>
            </a:r>
          </a:p>
          <a:p>
            <a:pPr marL="101598" lvl="0" indent="0" algn="just">
              <a:buNone/>
            </a:pPr>
            <a:endParaRPr lang="ru-RU" sz="1400" dirty="0"/>
          </a:p>
          <a:p>
            <a:pPr marL="101598" indent="0" algn="just">
              <a:buNone/>
            </a:pPr>
            <a:r>
              <a:rPr lang="ru-RU" sz="1300" dirty="0"/>
              <a:t> </a:t>
            </a:r>
            <a:endParaRPr lang="ru-RU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0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160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Продление действия 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9" y="699542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Постановление Правительства РФ от 01.04.2022 № 552 (действует до 01.01.2025):</a:t>
            </a:r>
          </a:p>
          <a:p>
            <a:r>
              <a:rPr lang="ru-RU" sz="1600" dirty="0"/>
              <a:t>Регистрационное удостоверение на МИ, </a:t>
            </a:r>
            <a:r>
              <a:rPr lang="ru-RU" sz="1600" i="1" dirty="0"/>
              <a:t>сроком до 01.09.2023</a:t>
            </a:r>
            <a:r>
              <a:rPr lang="ru-RU" sz="1600" dirty="0"/>
              <a:t>, </a:t>
            </a:r>
            <a:r>
              <a:rPr lang="ru-RU" sz="1600" b="1" i="1" dirty="0">
                <a:solidFill>
                  <a:srgbClr val="FF0000"/>
                </a:solidFill>
              </a:rPr>
              <a:t>продлены до 01.01.2025 без замены РУ </a:t>
            </a:r>
            <a:r>
              <a:rPr lang="ru-RU" sz="1600" dirty="0"/>
              <a:t>(ПП РФ от 19.09.2022 № 1643)</a:t>
            </a:r>
          </a:p>
          <a:p>
            <a:r>
              <a:rPr lang="ru-RU" sz="1600" dirty="0"/>
              <a:t>Перечень видов МИ, на которые распространяется ПП РФ № 552, утв. межведомственной комиссией Минздрава РФ, </a:t>
            </a:r>
            <a:r>
              <a:rPr lang="ru-RU" sz="1600" dirty="0" err="1"/>
              <a:t>Минпромторга</a:t>
            </a:r>
            <a:r>
              <a:rPr lang="ru-RU" sz="1600" dirty="0"/>
              <a:t> РФ, Минфина РФ, </a:t>
            </a:r>
            <a:r>
              <a:rPr lang="ru-RU" sz="1600" dirty="0" err="1"/>
              <a:t>Минэка</a:t>
            </a:r>
            <a:r>
              <a:rPr lang="ru-RU" sz="1600" dirty="0"/>
              <a:t> РФ, ФАС, ФНС, ФТС России, РЗН.</a:t>
            </a:r>
          </a:p>
          <a:p>
            <a:r>
              <a:rPr lang="ru-RU" sz="1600" dirty="0"/>
              <a:t>Приказ Росздравнадзора от 19.05.2022 N 4282 «Об утверждении Положения о межведомственной комиссии по формированию перечня видов медицинских изделий, подлежащих обращению в соответствии с Особенностями обращения, включая особенности государственной регистрации, медицинских изделий в случае их </a:t>
            </a:r>
            <a:r>
              <a:rPr lang="ru-RU" sz="1600" dirty="0" err="1"/>
              <a:t>дефектуры</a:t>
            </a:r>
            <a:r>
              <a:rPr lang="ru-RU" sz="1600" dirty="0"/>
              <a:t> или риска возникновения </a:t>
            </a:r>
            <a:r>
              <a:rPr lang="ru-RU" sz="1600" dirty="0" err="1"/>
              <a:t>дефектуры</a:t>
            </a:r>
            <a:r>
              <a:rPr lang="ru-RU" sz="1600" dirty="0"/>
              <a:t> в связи с введением в отношении Российской Федерации ограничительных мер экономического характера, утвержденными постановлением Правительства Российской Федерации от 1 апреля 2022 г. N 552»</a:t>
            </a:r>
          </a:p>
          <a:p>
            <a:r>
              <a:rPr lang="ru-RU" sz="1600" dirty="0"/>
              <a:t>Перечень МИ размещен на сайте РЗН: </a:t>
            </a:r>
            <a:r>
              <a:rPr lang="en-US" sz="1600" dirty="0">
                <a:hlinkClick r:id="rId2"/>
              </a:rPr>
              <a:t>https://roszdravnadzor.gov.ru/medproducts/registration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981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Новый порядок регистрации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566"/>
            <a:ext cx="9036496" cy="3902372"/>
          </a:xfrm>
        </p:spPr>
        <p:txBody>
          <a:bodyPr>
            <a:noAutofit/>
          </a:bodyPr>
          <a:lstStyle/>
          <a:p>
            <a:pPr marL="101598" indent="0" algn="just">
              <a:buNone/>
            </a:pPr>
            <a:r>
              <a:rPr lang="ru-RU" sz="1400" dirty="0"/>
              <a:t> </a:t>
            </a:r>
            <a:r>
              <a:rPr lang="ru-RU" sz="1600" dirty="0"/>
              <a:t>С 1 января 2023 г. (</a:t>
            </a:r>
            <a:r>
              <a:rPr lang="ru-RU" sz="1600" i="1" dirty="0">
                <a:solidFill>
                  <a:srgbClr val="FF0000"/>
                </a:solidFill>
              </a:rPr>
              <a:t>2025 года – в проекте</a:t>
            </a:r>
            <a:r>
              <a:rPr lang="ru-RU" sz="1600" dirty="0"/>
              <a:t>) регистрация медицинских изделий осуществляется исключительно по правилам ЕАЭС в порядке, предусмотренном </a:t>
            </a:r>
            <a:r>
              <a:rPr lang="ru-RU" sz="1600" i="1" dirty="0"/>
              <a:t>решением Совета ЕЭК от 12.02.2016 № 46 </a:t>
            </a:r>
            <a:r>
              <a:rPr lang="ru-RU" sz="1600" dirty="0"/>
              <a:t>«О Правилах регистрации и экспертизы безопасности, качества и эффективности медицинских изделий». </a:t>
            </a:r>
          </a:p>
          <a:p>
            <a:pPr marL="101598" indent="0" algn="just">
              <a:buNone/>
            </a:pPr>
            <a:r>
              <a:rPr lang="ru-RU" sz="1600" dirty="0"/>
              <a:t>В связи с чем формулировка требования о предоставлении копии РУ в составе заявки должна учитывать возможность предоставления в составе заявки РУ, выданного по правилам ЕАЭС. Отсутствие такой возможности может быть расценено антимонопольными органами как нарушение прав участников закупки и ограничение конкуренции. </a:t>
            </a:r>
          </a:p>
          <a:p>
            <a:pPr marL="101598" indent="0" algn="just">
              <a:buNone/>
            </a:pPr>
            <a:r>
              <a:rPr lang="ru-RU" sz="1600" dirty="0"/>
              <a:t>РУ, выданные в рамках законодательства РФ, действуют до 31.12.2026 (распоряжение Правительства РФ от 28.07.2021 № 2081-р, Протокол о внесении изменений в Соглашение о единых принципах и правилах обращения медицинских изделий в рамках ЕАЭС).   </a:t>
            </a:r>
          </a:p>
        </p:txBody>
      </p:sp>
    </p:spTree>
    <p:extLst>
      <p:ext uri="{BB962C8B-B14F-4D97-AF65-F5344CB8AC3E}">
        <p14:creationId xmlns:p14="http://schemas.microsoft.com/office/powerpoint/2010/main" val="2852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Единый реестр медицинских изделий, зарегистрированных в ЕАЭС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8" y="1131590"/>
            <a:ext cx="7827865" cy="3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Клинические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5566"/>
            <a:ext cx="9036496" cy="3902372"/>
          </a:xfrm>
        </p:spPr>
        <p:txBody>
          <a:bodyPr>
            <a:noAutofit/>
          </a:bodyPr>
          <a:lstStyle/>
          <a:p>
            <a:pPr marL="101598" lvl="0" indent="0">
              <a:buNone/>
            </a:pPr>
            <a:r>
              <a:rPr lang="ru-RU" sz="1600" dirty="0"/>
              <a:t> Согласно Закону № 315-ФЗ от 02.07.2021 переход на оказание МП в соответствии с клиническими рекомендациями будет осуществлен поэтапно до 01.01.2024. </a:t>
            </a:r>
          </a:p>
          <a:p>
            <a:pPr marL="101598" lvl="0" indent="0">
              <a:buNone/>
            </a:pPr>
            <a:r>
              <a:rPr lang="ru-RU" sz="1600" dirty="0"/>
              <a:t>Порядок поэтапного перехода определен постановлением Правительства РФ от 17.11.2021 № 1968: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/>
              <a:t>КР опубликованные на сайте Минздрава РФ до 01.09.2021 применяются с 01.01.2022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FF0000"/>
                </a:solidFill>
              </a:rPr>
              <a:t>КР опубликованные на сайте Минздрава РФ до 01.06.2022 применяются с 01.01.2023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/>
              <a:t>КР опубликованные на сайте Минздрава РФ после 01.06.2022 применяются с 01.01.2024.</a:t>
            </a:r>
          </a:p>
          <a:p>
            <a:pPr marL="0" lvl="0" indent="0">
              <a:buNone/>
            </a:pPr>
            <a:r>
              <a:rPr lang="ru-RU" dirty="0">
                <a:hlinkClick r:id="rId2"/>
              </a:rPr>
              <a:t>https://cr.minzdrav.gov.ru/clin_recomend</a:t>
            </a:r>
            <a:r>
              <a:rPr lang="ru-RU" dirty="0"/>
              <a:t>. </a:t>
            </a:r>
          </a:p>
          <a:p>
            <a:pPr marL="0" lvl="0" indent="0">
              <a:buNone/>
            </a:pPr>
            <a:r>
              <a:rPr lang="ru-RU" sz="1600" i="1" dirty="0"/>
              <a:t>Письмо Минздрава РФ от 28.07.2022 № 17-4/И/2-12321. </a:t>
            </a:r>
          </a:p>
        </p:txBody>
      </p:sp>
    </p:spTree>
    <p:extLst>
      <p:ext uri="{BB962C8B-B14F-4D97-AF65-F5344CB8AC3E}">
        <p14:creationId xmlns:p14="http://schemas.microsoft.com/office/powerpoint/2010/main" val="429051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70"/>
            <a:ext cx="78867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Клинические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771550"/>
            <a:ext cx="9073008" cy="4320480"/>
          </a:xfrm>
        </p:spPr>
        <p:txBody>
          <a:bodyPr>
            <a:noAutofit/>
          </a:bodyPr>
          <a:lstStyle/>
          <a:p>
            <a:pPr marL="101598" lvl="0" indent="0" algn="just">
              <a:buNone/>
            </a:pPr>
            <a:r>
              <a:rPr lang="ru-RU" sz="1800" b="1" dirty="0"/>
              <a:t>Клинические рекомендации: </a:t>
            </a:r>
          </a:p>
          <a:p>
            <a:pPr marL="101598" lvl="0" indent="0" algn="just">
              <a:buNone/>
            </a:pPr>
            <a:r>
              <a:rPr lang="ru-RU" sz="1800" dirty="0"/>
              <a:t>Появление новых МРТ томографов, выполняющих </a:t>
            </a:r>
            <a:r>
              <a:rPr lang="ru-RU" sz="1800" dirty="0" err="1"/>
              <a:t>полипозиционные</a:t>
            </a:r>
            <a:r>
              <a:rPr lang="ru-RU" sz="1800" dirty="0"/>
              <a:t> изображения, режимы T</a:t>
            </a:r>
            <a:r>
              <a:rPr lang="ru-RU" sz="1800" baseline="-25000" dirty="0"/>
              <a:t>1</a:t>
            </a:r>
            <a:r>
              <a:rPr lang="ru-RU" sz="1800" dirty="0"/>
              <a:t>, Т</a:t>
            </a:r>
            <a:r>
              <a:rPr lang="ru-RU" sz="1800" baseline="-25000" dirty="0"/>
              <a:t>2</a:t>
            </a:r>
            <a:r>
              <a:rPr lang="ru-RU" sz="1800" dirty="0"/>
              <a:t>, EPI и </a:t>
            </a:r>
            <a:r>
              <a:rPr lang="ru-RU" sz="1800" dirty="0" err="1"/>
              <a:t>non</a:t>
            </a:r>
            <a:r>
              <a:rPr lang="ru-RU" sz="1800" dirty="0"/>
              <a:t>-EPI DWI (</a:t>
            </a:r>
            <a:r>
              <a:rPr lang="ru-RU" sz="1800" dirty="0" err="1"/>
              <a:t>non-echo-planar-imaging</a:t>
            </a:r>
            <a:r>
              <a:rPr lang="ru-RU" sz="1800" dirty="0"/>
              <a:t> </a:t>
            </a:r>
            <a:r>
              <a:rPr lang="ru-RU" sz="1800" dirty="0" err="1"/>
              <a:t>diffusion-weighted</a:t>
            </a:r>
            <a:r>
              <a:rPr lang="ru-RU" sz="1800" dirty="0"/>
              <a:t> MRI), позволяет специфично характеризовать </a:t>
            </a:r>
            <a:r>
              <a:rPr lang="ru-RU" sz="1800" dirty="0" err="1"/>
              <a:t>холестеатому</a:t>
            </a:r>
            <a:r>
              <a:rPr lang="ru-RU" sz="1800" dirty="0"/>
              <a:t> в 99% случаев и отличить ее от других </a:t>
            </a:r>
            <a:r>
              <a:rPr lang="ru-RU" sz="1800" dirty="0" err="1"/>
              <a:t>мягкотканных</a:t>
            </a:r>
            <a:r>
              <a:rPr lang="ru-RU" sz="1800" dirty="0"/>
              <a:t> образований височной кости: секрета, грануляций и </a:t>
            </a:r>
            <a:r>
              <a:rPr lang="ru-RU" sz="1800" dirty="0" err="1"/>
              <a:t>холестероловой</a:t>
            </a:r>
            <a:r>
              <a:rPr lang="ru-RU" sz="1800" dirty="0"/>
              <a:t> гранулемы. </a:t>
            </a:r>
          </a:p>
          <a:p>
            <a:pPr marL="101598" lvl="0" indent="0" algn="just">
              <a:buNone/>
            </a:pPr>
            <a:endParaRPr lang="ru-RU" sz="1800" dirty="0"/>
          </a:p>
          <a:p>
            <a:pPr marL="101598" lvl="0" indent="0" algn="just">
              <a:buNone/>
            </a:pPr>
            <a:r>
              <a:rPr lang="ru-RU" sz="1800" dirty="0"/>
              <a:t>Клинические рекомендации «Хронический гнойный средний отит», утв. Минздравом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24159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136904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F3A93"/>
                </a:solidFill>
              </a:rPr>
              <a:t>Изменения в специальном законодательстве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С 01.09.2022 вступили в силу:</a:t>
            </a:r>
          </a:p>
          <a:p>
            <a:r>
              <a:rPr lang="ru-RU" sz="1500" dirty="0"/>
              <a:t>Постановление Правительства РФ от 30.04.2022 № 809 «О хранении наркотических средств, психотропных веществ и их </a:t>
            </a:r>
            <a:r>
              <a:rPr lang="ru-RU" sz="1500" dirty="0" err="1"/>
              <a:t>прекурсоров</a:t>
            </a:r>
            <a:r>
              <a:rPr lang="ru-RU" sz="1500" dirty="0"/>
              <a:t>»</a:t>
            </a:r>
          </a:p>
          <a:p>
            <a:r>
              <a:rPr lang="ru-RU" sz="1500" dirty="0"/>
              <a:t>Постановление Правительства РФ от 10.02.2022 № 145 «Об утверждении Правил изъятия из обращения и уничтожения фальсифицированных медицинских изделий, недоброкачественных медицинских изделий и контрафактных медицинских изделий»</a:t>
            </a:r>
          </a:p>
          <a:p>
            <a:r>
              <a:rPr lang="ru-RU" sz="1500" dirty="0"/>
              <a:t>Постановление Правительства РФ от 02.06.2022 N 1007 «О лицензировании деятельности по обороту наркотических средств, психотропных веществ и их </a:t>
            </a:r>
            <a:r>
              <a:rPr lang="ru-RU" sz="1500" dirty="0" err="1"/>
              <a:t>прекурсоров</a:t>
            </a:r>
            <a:r>
              <a:rPr lang="ru-RU" sz="1500" dirty="0"/>
              <a:t>, культивированию наркосодержащих растений»</a:t>
            </a:r>
          </a:p>
          <a:p>
            <a:r>
              <a:rPr lang="ru-RU" sz="1500" dirty="0"/>
              <a:t>Постановление Правительства РФ от 31.03.2022 N 547 «Об утверждении Положения о лицензировании фармацевтической деятельности»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770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136904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F3A93"/>
                </a:solidFill>
              </a:rPr>
              <a:t>Изменения в специальном законодательстве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С 01.09.2022 вступили в силу:</a:t>
            </a:r>
          </a:p>
          <a:p>
            <a:r>
              <a:rPr lang="ru-RU" sz="1500" dirty="0"/>
              <a:t>Приказ Минздрава России от 20.05.2022 N 342н «Об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освидетельствование»</a:t>
            </a:r>
          </a:p>
          <a:p>
            <a:r>
              <a:rPr lang="ru-RU" sz="1500" dirty="0"/>
              <a:t>Письмо Минздрава РФ от 20.06.2022 № 30-0/3066769-14500</a:t>
            </a:r>
          </a:p>
          <a:p>
            <a:r>
              <a:rPr lang="ru-RU" sz="1500" dirty="0"/>
              <a:t>Постановление Правительства РФ от 23.12.2021 № 2425 (</a:t>
            </a:r>
            <a:r>
              <a:rPr lang="ru-RU" sz="1400" dirty="0"/>
              <a:t>утв. новые перечни продукции, подлежащей обязательной сертификации и декларированию соответствия, ПП РФ № 982 утратил силу</a:t>
            </a:r>
            <a:r>
              <a:rPr lang="ru-RU" sz="1500" dirty="0"/>
              <a:t>)</a:t>
            </a:r>
          </a:p>
          <a:p>
            <a:r>
              <a:rPr lang="ru-RU" sz="1500" dirty="0"/>
              <a:t>Приказ Минздрава РФ от 05.08.2022 № 531н (НМЦК на МИ из перечня № 2 ПП РФ № 102 рассчитывается согласно приказа Минздрава РФ от 15.05.2020 № 450н). 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2909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59" y="66025"/>
            <a:ext cx="7886700" cy="99417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/>
                </a:solidFill>
              </a:rPr>
              <a:t>Григорий Александров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532" y="990708"/>
            <a:ext cx="5391628" cy="35690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1F3A93"/>
                </a:solidFill>
              </a:rPr>
              <a:t>Эксперт по закупкам в здравоохранении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419622"/>
            <a:ext cx="5904656" cy="3649790"/>
          </a:xfrm>
        </p:spPr>
        <p:txBody>
          <a:bodyPr>
            <a:normAutofit/>
          </a:bodyPr>
          <a:lstStyle/>
          <a:p>
            <a:pPr marL="101598" lvl="0" indent="0" algn="just">
              <a:buNone/>
            </a:pPr>
            <a:r>
              <a:rPr lang="ru-RU" sz="1400" dirty="0"/>
              <a:t>Автор книг: «Закупка лекарственных препаратов. Инструкция по применению», «Закупка медицинских изделий. Руководство по использованию», «Закупка медицинских товаров. Полное руководство», «Закупки работ и услуг в здравоохранении. Практические рекомендации», «Закупка медицинских товаров. Лучшие практики». </a:t>
            </a:r>
          </a:p>
          <a:p>
            <a:pPr marL="101598" lvl="0" indent="0" algn="just">
              <a:buNone/>
            </a:pPr>
            <a:r>
              <a:rPr lang="ru-RU" sz="1400" dirty="0"/>
              <a:t>Автор более 90 статей по вопросам закупок в медицине в различных изданиях, среди которых: ПРОГОСЗАКАЗ.РФ, Аукционный вестник, </a:t>
            </a:r>
            <a:r>
              <a:rPr lang="ru-RU" sz="1400" dirty="0" err="1"/>
              <a:t>МедВестник</a:t>
            </a:r>
            <a:r>
              <a:rPr lang="ru-RU" sz="1400" dirty="0"/>
              <a:t>, ЭЖ-Юрист. </a:t>
            </a:r>
          </a:p>
          <a:p>
            <a:pPr marL="101598" lvl="0" indent="0" algn="just">
              <a:buNone/>
            </a:pPr>
            <a:r>
              <a:rPr lang="ru-RU" sz="1400" dirty="0"/>
              <a:t>Автор образовательного курса «Специалист по закупкам в сфере здравоохранения»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37" y="627534"/>
            <a:ext cx="2420563" cy="28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160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104-ФЗ: изменения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9" y="699542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Расширен перечень товаров для нормального жизнеобеспечения граждан (п. 8.3 ч. 1 ст. 3 Закона № 44-ФЗ):</a:t>
            </a:r>
          </a:p>
          <a:p>
            <a:r>
              <a:rPr lang="ru-RU" sz="1600" dirty="0"/>
              <a:t>Медицинские изделия;</a:t>
            </a:r>
          </a:p>
          <a:p>
            <a:r>
              <a:rPr lang="ru-RU" sz="1600" dirty="0"/>
              <a:t>Технические средства реабилитации. </a:t>
            </a:r>
          </a:p>
          <a:p>
            <a:pPr marL="0" indent="0">
              <a:buNone/>
            </a:pPr>
            <a:r>
              <a:rPr lang="ru-RU" sz="1600" dirty="0"/>
              <a:t>Что позволяет проводить закупку данных товаров запросом котировок в электронной форме без ограничения НМЦК и СГОЗ, </a:t>
            </a:r>
            <a:r>
              <a:rPr lang="ru-RU" sz="1600" b="1" i="1" dirty="0"/>
              <a:t>если отсутствие таких товаров приведет к нарушению нормального жизнеобеспечения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Применение ч. 9 ст. 37 Закона № 44-ФЗ при закупках медицинских изделий и ТСР конкурсом или аукционом. </a:t>
            </a:r>
          </a:p>
          <a:p>
            <a:pPr marL="0" indent="0">
              <a:buNone/>
            </a:pPr>
            <a:r>
              <a:rPr lang="ru-RU" sz="1500" dirty="0"/>
              <a:t>В случае демпинга, победитель обязан представить заказчику обоснование предлагаемых цены контракта, суммы цен единиц товара, которое может включать в себя гарантийное письмо от производителя с указанием цены и количества поставляемого товара (за исключением случая, если количество поставляемых товаров невозможно определить), документы, подтверждающие наличие товара у участника закупки, иные документы и расчеты, подтверждающие возможность участника закупки осуществить поставку товара по предлагаемым цене, сумме цен единиц товара. </a:t>
            </a:r>
          </a:p>
        </p:txBody>
      </p:sp>
    </p:spTree>
    <p:extLst>
      <p:ext uri="{BB962C8B-B14F-4D97-AF65-F5344CB8AC3E}">
        <p14:creationId xmlns:p14="http://schemas.microsoft.com/office/powerpoint/2010/main" val="3527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8867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Ранее требовалось доказать применение МИ при оказании скорой МП в экстренной или неотложной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3598"/>
            <a:ext cx="9001000" cy="3939902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b="1" i="1" dirty="0"/>
              <a:t>Пример</a:t>
            </a:r>
            <a:r>
              <a:rPr lang="ru-RU" sz="1600" dirty="0"/>
              <a:t>. Заказчик объявил закупку на поставку </a:t>
            </a:r>
            <a:r>
              <a:rPr lang="ru-RU" sz="1600" dirty="0" err="1"/>
              <a:t>стентов</a:t>
            </a:r>
            <a:r>
              <a:rPr lang="ru-RU" sz="1600" dirty="0"/>
              <a:t> для коронарных артерий, выделяющих лекарственное средство. Победитель закупки не представил заказчику обоснование цены контракта в соответствии с ч. 9 ст. 37 Закона №44-ФЗ, за что был признан уклонившимся от заключения контракта. </a:t>
            </a:r>
          </a:p>
          <a:p>
            <a:pPr marL="101598" indent="0">
              <a:buNone/>
            </a:pPr>
            <a:r>
              <a:rPr lang="ru-RU" sz="1600" dirty="0"/>
              <a:t>Суды признали действия заказчика правомерными, поскольку согласно п. 30, 32 Порядка оказания МП больным с сердечно-сосудистыми заболеваниями, утв. Приказом Минздрава России от 15.11.2012 № 918н, к неотложным и экстренным заболеваниям относятся инфаркт миокарда, при лечении которого применяются закупаемые </a:t>
            </a:r>
            <a:r>
              <a:rPr lang="ru-RU" sz="1600" dirty="0" err="1"/>
              <a:t>стенты</a:t>
            </a:r>
            <a:r>
              <a:rPr lang="ru-RU" sz="1600" dirty="0"/>
              <a:t>. </a:t>
            </a:r>
          </a:p>
          <a:p>
            <a:pPr marL="101598" indent="0">
              <a:buNone/>
            </a:pPr>
            <a:r>
              <a:rPr lang="ru-RU" sz="1600" dirty="0"/>
              <a:t>На основании изложенного суды заключили, что применение ч. 9 ст. 37 Закона №44-ФЗ является правомерным. </a:t>
            </a:r>
          </a:p>
          <a:p>
            <a:pPr marL="101598" indent="0">
              <a:buNone/>
            </a:pPr>
            <a:endParaRPr lang="ru-RU" sz="1400" dirty="0"/>
          </a:p>
          <a:p>
            <a:pPr marL="101598" indent="0">
              <a:buNone/>
            </a:pPr>
            <a:r>
              <a:rPr lang="ru-RU" sz="1500" dirty="0"/>
              <a:t>Постановление Восьмого ААС от 18.03.2019 по делу № А70-14959/2018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71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Примеры из правоприменительной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9180512" cy="4032448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500" b="1" dirty="0"/>
              <a:t>Закупка любых медицинских изделий со снижением 25% и более = применение ч. 9 ст. 37 Закона № 44-ФЗ</a:t>
            </a:r>
          </a:p>
          <a:p>
            <a:pPr marL="101598" indent="0">
              <a:buNone/>
            </a:pPr>
            <a:r>
              <a:rPr lang="ru-RU" sz="1500" dirty="0"/>
              <a:t>Согласно доводам, содержащимся в жалобе, товар, приобретаемый в рамках рассматриваемой закупки (насадка для УЗИ) не может быть отнесен к товарам жизнеобеспечения, так как "от его отсутствия ничья жизнь не будет поставлена под угрозу, а их наличие не спасет чью-то жизнь". </a:t>
            </a:r>
          </a:p>
          <a:p>
            <a:pPr marL="101598" indent="0">
              <a:buNone/>
            </a:pPr>
            <a:r>
              <a:rPr lang="ru-RU" sz="1500" dirty="0"/>
              <a:t>Антимонопольный орган признал жалобу необоснованной, указав, что </a:t>
            </a:r>
            <a:r>
              <a:rPr lang="ru-RU" sz="1500" b="1" i="1" dirty="0">
                <a:solidFill>
                  <a:srgbClr val="FF0000"/>
                </a:solidFill>
              </a:rPr>
              <a:t>Насадка для УЗИ</a:t>
            </a:r>
            <a:r>
              <a:rPr lang="ru-RU" sz="1500" dirty="0"/>
              <a:t>, являющаяся объектом закупки, предназначена для проведения как ректальных, так и вагинальных исследований. Исходя из вышеуказанного, насадка для УЗИ является медицинским изделием, отсутствие которой приведет к нарушению нормального жизнеобеспечения граждан (</a:t>
            </a:r>
            <a:r>
              <a:rPr lang="ru-RU" sz="1500" i="1" dirty="0"/>
              <a:t>п. 8.3 ч. 1 ст. 3 Закона № 44-ФЗ</a:t>
            </a:r>
            <a:r>
              <a:rPr lang="ru-RU" sz="1500" dirty="0"/>
              <a:t>), ввиду чего при проведении закупки на поставку указанного товара к участникам закупки применяются нормы ч. 9 ст. 37 Закона № 44-ФЗ. </a:t>
            </a:r>
          </a:p>
          <a:p>
            <a:pPr marL="101598" indent="0">
              <a:buNone/>
            </a:pPr>
            <a:r>
              <a:rPr lang="ru-RU" sz="1500" dirty="0"/>
              <a:t>Решение Свердловского УФАС России от 21.06.2022 по закупке № 0362200071722000085</a:t>
            </a:r>
          </a:p>
          <a:p>
            <a:pPr marL="101598" indent="0">
              <a:buNone/>
            </a:pPr>
            <a:r>
              <a:rPr lang="ru-RU" sz="1500" dirty="0"/>
              <a:t>Аналогично: решения Хабаровского УФАС России от 16.06.2022 по закупке № 0122200002522003375 (клеенки резинотканевые), Кировского УФАС России от 14.06.2022 по закупке № 0340200003322006175 (наборы для выполнения клизмы), Санкт-Петербургского УФАС России от 21.06.2022 по закупке № 0372200138422000065. </a:t>
            </a:r>
          </a:p>
        </p:txBody>
      </p:sp>
    </p:spTree>
    <p:extLst>
      <p:ext uri="{BB962C8B-B14F-4D97-AF65-F5344CB8AC3E}">
        <p14:creationId xmlns:p14="http://schemas.microsoft.com/office/powerpoint/2010/main" val="37799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886700" cy="7781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F3A93"/>
                </a:solidFill>
              </a:rPr>
              <a:t>Надлежащее обоснование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26" y="1275606"/>
            <a:ext cx="8712968" cy="3312368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800" dirty="0"/>
              <a:t>Как отметил арбитражный суд Уральского округа, ч. 9 ст. 37 Закона № 44-ФЗ действительно не содержит требований к способу и форме обоснования предложенной цены контракта, вместе с тем приведенный примерный перечень документов указывает на то, что представляемые во исполнение требований данной нормы документы должны подтверждать не только наличие товара у участника закупки либо свидетельствовать о наличии у него возможности осуществить поставку товара по предлагаемой цене, но и содержать обоснование предлагаемой цены. </a:t>
            </a:r>
          </a:p>
          <a:p>
            <a:pPr marL="101598" indent="0">
              <a:buNone/>
            </a:pPr>
            <a:endParaRPr lang="ru-RU" sz="1500" dirty="0"/>
          </a:p>
          <a:p>
            <a:pPr marL="101598" indent="0">
              <a:buNone/>
            </a:pPr>
            <a:r>
              <a:rPr lang="ru-RU" sz="1500" dirty="0"/>
              <a:t>Постановление ФАС Уральского округа от 04.09.2019 по делу № А60-71339/2018</a:t>
            </a:r>
          </a:p>
        </p:txBody>
      </p:sp>
    </p:spTree>
    <p:extLst>
      <p:ext uri="{BB962C8B-B14F-4D97-AF65-F5344CB8AC3E}">
        <p14:creationId xmlns:p14="http://schemas.microsoft.com/office/powerpoint/2010/main" val="2434033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57606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1F3A93"/>
                </a:solidFill>
              </a:rPr>
              <a:t>Код вида медицинского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" y="771550"/>
            <a:ext cx="9093153" cy="3686348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dirty="0"/>
              <a:t>Заказчик закупал </a:t>
            </a:r>
            <a:r>
              <a:rPr lang="ru-RU" sz="1600" dirty="0" err="1"/>
              <a:t>флюорограф</a:t>
            </a:r>
            <a:r>
              <a:rPr lang="ru-RU" sz="1600" dirty="0"/>
              <a:t> цифровой. В обосновании неприменения указал, что указанное в реестре отсутствует оборудование, отвечающее требованиям документации, поскольку в АД был указан код вида медицинского изделия 191330. </a:t>
            </a:r>
          </a:p>
          <a:p>
            <a:pPr marL="101598" indent="0">
              <a:buNone/>
            </a:pPr>
            <a:r>
              <a:rPr lang="ru-RU" sz="1600" dirty="0"/>
              <a:t>Заказчик пояснил, что данное требование продиктовано положениями приказа Минздрава РФ от 28.12.2020 № 1379н, где перечислены коды видов медицинских изделий, которые могут быть закуплены заказчиком в рамках выделенных средств. </a:t>
            </a:r>
          </a:p>
          <a:p>
            <a:pPr marL="101598" indent="0">
              <a:buNone/>
            </a:pPr>
            <a:r>
              <a:rPr lang="ru-RU" sz="1600" dirty="0"/>
              <a:t>Действия заказчика были признаны правомерными. </a:t>
            </a:r>
          </a:p>
          <a:p>
            <a:pPr marL="101598" indent="0">
              <a:buNone/>
            </a:pPr>
            <a:r>
              <a:rPr lang="ru-RU" sz="1400" dirty="0"/>
              <a:t>Решение Марийского УФАС России от 23.04.2021 по закупке № 0308300016521000071</a:t>
            </a:r>
          </a:p>
          <a:p>
            <a:pPr marL="101598" indent="0">
              <a:buNone/>
            </a:pPr>
            <a:r>
              <a:rPr lang="ru-RU" sz="1600" dirty="0"/>
              <a:t>Аналогично:</a:t>
            </a:r>
            <a:r>
              <a:rPr lang="ru-RU" sz="1600" i="1" dirty="0"/>
              <a:t> </a:t>
            </a:r>
            <a:r>
              <a:rPr lang="ru-RU" sz="1400" dirty="0"/>
              <a:t>решения Кировского УФАС России от 08.05.2019 по закупке № 0144200002419000396, Томского УФАС России от 11.06.2021 по закупке № 0865200000321000936.  </a:t>
            </a:r>
          </a:p>
          <a:p>
            <a:pPr marL="101598" indent="0">
              <a:buNone/>
            </a:pPr>
            <a:r>
              <a:rPr lang="ru-RU" sz="1600" dirty="0"/>
              <a:t>Отклонение заявки за несоответствие кода вида (УЗИ): </a:t>
            </a:r>
            <a:r>
              <a:rPr lang="ru-RU" sz="1400" dirty="0"/>
              <a:t>решения Тамбовского УФАС России от 16.10.2018 по закупке № 0164200003018002431, Тюменского УФАС России от 16.09.2021 по закупке № 0167200003421004531</a:t>
            </a:r>
          </a:p>
        </p:txBody>
      </p:sp>
    </p:spTree>
    <p:extLst>
      <p:ext uri="{BB962C8B-B14F-4D97-AF65-F5344CB8AC3E}">
        <p14:creationId xmlns:p14="http://schemas.microsoft.com/office/powerpoint/2010/main" val="172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57606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1F3A93"/>
                </a:solidFill>
              </a:rPr>
              <a:t>Код вида медицинского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" y="771550"/>
            <a:ext cx="9093153" cy="3686348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dirty="0"/>
              <a:t>Иная позиция: код вида МИ относится к справочной информации и не образует описания объекта закупки (письмо Минфина РФ от 04.09.2020 № 24-06-08/77872). </a:t>
            </a:r>
          </a:p>
          <a:p>
            <a:pPr marL="101598" indent="0">
              <a:buNone/>
            </a:pPr>
            <a:r>
              <a:rPr lang="ru-RU" sz="1400" dirty="0"/>
              <a:t>Решение Санкт-Петербургского УФАС России от 07.06.2021 по закупке № 0372200047921000199</a:t>
            </a:r>
          </a:p>
          <a:p>
            <a:pPr marL="101598" indent="0">
              <a:buNone/>
            </a:pPr>
            <a:endParaRPr lang="ru-RU" sz="1600" dirty="0"/>
          </a:p>
          <a:p>
            <a:pPr marL="101598" indent="0">
              <a:buNone/>
            </a:pPr>
            <a:r>
              <a:rPr lang="ru-RU" sz="1600" dirty="0"/>
              <a:t>Аналогично: </a:t>
            </a:r>
            <a:r>
              <a:rPr lang="ru-RU" sz="1400" dirty="0"/>
              <a:t>решения Владимирского УФАС России от 09.06.2021 по закупке № 0128200000121003495, Нижегородского УФАС России от 02.06.2020 по закупке № 0332300321920000055 (код вида был установлен в соответствии с приказом Минздрава РФ от 31.05.2019 № 348н – медицинские изделия для использования на дому), Ростовского УФАС России от 11.08.2021 по закупке № 0158200001321000735</a:t>
            </a:r>
          </a:p>
          <a:p>
            <a:pPr marL="101598" indent="0">
              <a:buNone/>
            </a:pPr>
            <a:r>
              <a:rPr lang="ru-RU" sz="1600" dirty="0"/>
              <a:t>Заявитель обжаловал отсутствие требования к коду вида МИ. Антимонопольный орган признал действия заказчика правомерными. </a:t>
            </a:r>
          </a:p>
          <a:p>
            <a:pPr marL="101598" indent="0">
              <a:buNone/>
            </a:pPr>
            <a:r>
              <a:rPr lang="ru-RU" sz="1400" dirty="0"/>
              <a:t>Решение УФАС России по Республике Коми от 16.09.2021 по закупке № 0307200030621001650</a:t>
            </a:r>
          </a:p>
        </p:txBody>
      </p:sp>
    </p:spTree>
    <p:extLst>
      <p:ext uri="{BB962C8B-B14F-4D97-AF65-F5344CB8AC3E}">
        <p14:creationId xmlns:p14="http://schemas.microsoft.com/office/powerpoint/2010/main" val="1872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831"/>
            <a:ext cx="3548540" cy="50749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626"/>
            <a:ext cx="3564769" cy="5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80920" cy="2880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1F3A93"/>
                </a:solidFill>
              </a:rPr>
              <a:t>ПП РФ № 1289: СТ-1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2" y="555526"/>
            <a:ext cx="912851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С документе СТ-1 № KZ RU 210500028 производителя «</a:t>
            </a:r>
            <a:r>
              <a:rPr lang="en-US" sz="1400" dirty="0" err="1"/>
              <a:t>Kelun</a:t>
            </a:r>
            <a:r>
              <a:rPr lang="ru-RU" sz="1400" dirty="0"/>
              <a:t>-</a:t>
            </a:r>
            <a:r>
              <a:rPr lang="en-US" sz="1400" dirty="0" err="1"/>
              <a:t>Kazpharm</a:t>
            </a:r>
            <a:r>
              <a:rPr lang="ru-RU" sz="1400" dirty="0"/>
              <a:t>» напротив препарата МНН «Натрия хлорид» в графе 9  указан критерий происхождения лекарственного препарата «Д3004». </a:t>
            </a:r>
          </a:p>
          <a:p>
            <a:pPr marL="0" indent="0">
              <a:buNone/>
            </a:pPr>
            <a:r>
              <a:rPr lang="ru-RU" sz="1400" dirty="0"/>
              <a:t>Соглашением о Правилах определения страны происхождения товаров в Содружестве Независимых Государств от 20.11.2009 установлены определенные критерии. Так, в соответствии с разделом 7, содержащего требования и порядок заполнения сертификата, следует, что обозначение «П» присваивается товару, полностью произведенному в государстве - участнике Соглашения, а обозначение «Д» - товару, подвергнутому достаточной обработке/переработке, с указанием первых четырех цифр кода товарной позиции по ТН ВЭД конечной продукции. </a:t>
            </a:r>
          </a:p>
          <a:p>
            <a:pPr marL="0" indent="0">
              <a:buNone/>
            </a:pPr>
            <a:r>
              <a:rPr lang="ru-RU" sz="1400" dirty="0"/>
              <a:t>Таким образом, в сертификате СТ-1 указано, что лекарственный препарат</a:t>
            </a:r>
            <a:br>
              <a:rPr lang="ru-RU" sz="1400" dirty="0"/>
            </a:br>
            <a:r>
              <a:rPr lang="ru-RU" sz="1400" dirty="0"/>
              <a:t>«Натрия хлорид» подвергнут достаточной обработке/переработке на территории стран СНГ ( в частности, Республики Казахстан). Следовательно, невозможно утверждать, что при производстве данного лекарственного препарата все стадии технологического процесса производства изготовления лекарственного препарат  осуществляются на территории стран ЕАЭС.</a:t>
            </a:r>
          </a:p>
          <a:p>
            <a:pPr marL="0" indent="0">
              <a:buNone/>
            </a:pPr>
            <a:r>
              <a:rPr lang="ru-RU" sz="1400" dirty="0"/>
              <a:t>Постановление ФАС Волго-Вятского округа от 26.05.2022 по делу № А82-9193/2021,</a:t>
            </a:r>
          </a:p>
          <a:p>
            <a:pPr marL="0" indent="0">
              <a:buNone/>
            </a:pPr>
            <a:r>
              <a:rPr lang="ru-RU" sz="1400" dirty="0"/>
              <a:t>Решения Ярославского УФАС России от 07.07.2022 по закупке № 0171200001922001982, Хакасского УФАС России от 17.06.2022 по закупке № 0380200000122002522</a:t>
            </a:r>
          </a:p>
          <a:p>
            <a:pPr marL="0" indent="0">
              <a:buNone/>
            </a:pPr>
            <a:r>
              <a:rPr lang="ru-RU" sz="1400" b="1" dirty="0"/>
              <a:t>НО: </a:t>
            </a:r>
            <a:r>
              <a:rPr lang="ru-RU" sz="1400" dirty="0"/>
              <a:t>решение Костромского УФАС России от 24.06.2022 по закупке № 0841200000722000918</a:t>
            </a:r>
          </a:p>
        </p:txBody>
      </p:sp>
    </p:spTree>
    <p:extLst>
      <p:ext uri="{BB962C8B-B14F-4D97-AF65-F5344CB8AC3E}">
        <p14:creationId xmlns:p14="http://schemas.microsoft.com/office/powerpoint/2010/main" val="1764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Последствия применения ПП РФ № 878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97" y="699542"/>
            <a:ext cx="9144000" cy="397438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500" dirty="0"/>
              <a:t>Заказчик вправе указать в извещении об осуществлении закупки, приглашении и документации о закупке </a:t>
            </a:r>
            <a:r>
              <a:rPr lang="ru-RU" sz="1500" b="1" i="1" dirty="0">
                <a:solidFill>
                  <a:srgbClr val="F22613"/>
                </a:solidFill>
              </a:rPr>
              <a:t>дополнительную информацию</a:t>
            </a:r>
            <a:r>
              <a:rPr lang="ru-RU" sz="1500" b="1" dirty="0">
                <a:solidFill>
                  <a:srgbClr val="F22613"/>
                </a:solidFill>
              </a:rPr>
              <a:t>, а также </a:t>
            </a:r>
            <a:r>
              <a:rPr lang="ru-RU" sz="1500" b="1" i="1" dirty="0">
                <a:solidFill>
                  <a:srgbClr val="F22613"/>
                </a:solidFill>
              </a:rPr>
              <a:t>дополнительные потребительские свойства</a:t>
            </a:r>
            <a:r>
              <a:rPr lang="ru-RU" sz="1500" dirty="0"/>
              <a:t>, в том числе функциональные, технические, качественные, эксплуатационные характеристики товара, работы, услуги в соответствии с положениями ст. 33 Закона №44-ФЗ, которые не предусмотрены в позиции КТРУ, </a:t>
            </a:r>
            <a:r>
              <a:rPr lang="ru-RU" sz="1500" b="1" dirty="0">
                <a:solidFill>
                  <a:srgbClr val="F22613"/>
                </a:solidFill>
              </a:rPr>
              <a:t>за исключением случаев</a:t>
            </a:r>
            <a:r>
              <a:rPr lang="ru-RU" sz="1500" dirty="0"/>
              <a:t>:</a:t>
            </a:r>
            <a:endParaRPr lang="ru-RU" sz="1500" dirty="0">
              <a:hlinkClick r:id="rId2"/>
            </a:endParaRPr>
          </a:p>
          <a:p>
            <a:pPr marL="101598" indent="0">
              <a:buNone/>
            </a:pPr>
            <a:r>
              <a:rPr lang="ru-RU" sz="1500" dirty="0"/>
              <a:t>а) закупки товаров из перечня ПП РФ № 616 (25(1) – 25(7)), осуществления закупки радиоэлектронной продукции, включенной в перечень радиоэлектронной продукции, происходящей из иностранных государств, в отношении которой устанавливаются ограничения для целей осуществления закупок для обеспечения государственных и муниципальных нужд, утвержденный ПП РФ от № 878 </a:t>
            </a:r>
            <a:r>
              <a:rPr lang="ru-RU" sz="1500" b="1" i="1" dirty="0">
                <a:solidFill>
                  <a:srgbClr val="F22613"/>
                </a:solidFill>
              </a:rPr>
              <a:t>при условии установления в соответствии с указанным постановлением ограничения на допуск радиоэлектронной продукции, происходящей из иностранных государств</a:t>
            </a:r>
            <a:r>
              <a:rPr lang="ru-RU" sz="1500" dirty="0"/>
              <a:t>. </a:t>
            </a:r>
          </a:p>
          <a:p>
            <a:pPr marL="101598" indent="0">
              <a:buNone/>
            </a:pPr>
            <a:r>
              <a:rPr lang="ru-RU" sz="1500" dirty="0"/>
              <a:t>б) если иное не предусмотрено особенностями описания отдельных видов объектов закупок, устанавливаемыми Правительством РФ в соответствии с ч. 5 ст. 33 Закона №44-ФЗ</a:t>
            </a:r>
          </a:p>
          <a:p>
            <a:pPr marL="101598" indent="0">
              <a:buNone/>
            </a:pPr>
            <a:r>
              <a:rPr lang="ru-RU" sz="1400" dirty="0"/>
              <a:t>Решения ФАС России от 15.10.2020 по закупке № 0173100009120000092, Камчатского УФАС России от 30.03.2021 по закупке № 0338300020821000017</a:t>
            </a:r>
          </a:p>
          <a:p>
            <a:pPr marL="101598" indent="0">
              <a:buNone/>
            </a:pPr>
            <a:r>
              <a:rPr lang="ru-RU" sz="1400" dirty="0"/>
              <a:t>Письмо ФАС России от 14.12.2020 № МЕ/109921/20</a:t>
            </a:r>
          </a:p>
        </p:txBody>
      </p:sp>
    </p:spTree>
    <p:extLst>
      <p:ext uri="{BB962C8B-B14F-4D97-AF65-F5344CB8AC3E}">
        <p14:creationId xmlns:p14="http://schemas.microsoft.com/office/powerpoint/2010/main" val="20913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97" y="699542"/>
            <a:ext cx="9144000" cy="397438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b="1" i="1" dirty="0">
                <a:solidFill>
                  <a:srgbClr val="FF0000"/>
                </a:solidFill>
              </a:rPr>
              <a:t>Неприменение позиции КТРУ</a:t>
            </a:r>
          </a:p>
          <a:p>
            <a:pPr marL="101598" indent="0">
              <a:buNone/>
            </a:pPr>
            <a:r>
              <a:rPr lang="ru-RU" sz="1600" dirty="0"/>
              <a:t>Если в позиции КТРУ есть характеристики, заказчик вправе не применять такую позицию КТРУ, обосновав ее неприменение (п. 7 Правил использования КТРУ). </a:t>
            </a:r>
          </a:p>
          <a:p>
            <a:pPr marL="101598" indent="0">
              <a:buNone/>
            </a:pPr>
            <a:r>
              <a:rPr lang="ru-RU" sz="1600" dirty="0"/>
              <a:t>Представителем заказчика в материалы дела представлен протокол экспертной группы по рентгенологии Министерства здравоохранения Нижегородской области от 01.12.2021 № 02/12/2021, в соответствии которым экспертной группой определено, что имеющиеся в КТРУ позиции товара не соответствуют потребностям заказчиков.</a:t>
            </a:r>
          </a:p>
          <a:p>
            <a:pPr marL="101598" indent="0">
              <a:buNone/>
            </a:pPr>
            <a:r>
              <a:rPr lang="ru-RU" sz="1400" dirty="0"/>
              <a:t>Решение Нижегородского УФАС России от 20.01.2022 по закупке № 0832200006621001722, решения Ярославского УФАС России от 09.12.2021 по закупке № 0171200001921002899, Удмуртского УФАС России от 09.02.2022 по закупке № 0813500000122000157, Владимирского УФАС России от 30.11.2021 по закупке № 0128200000121007547, Саратовского УФАС России от 06.12.2021 по закупке № 0860200000821007804, Тульского УФАС России от 21.03.2022 по закупке № 0366200035622000605, от 15.03.2022 по закупке № 0366200035622000460, Белгородского УФАС России от 26.01.2022 по закупке № 0126200000421007091, Ивановского УФАС России от 08.02.2022 по закупке № 0133200001722000007, от 03.03.2022 по закупке № 0133200001722000148, Томского УФАС России от 08.12.2021 по закупке № 0165200003321000697, Вологодского УФАС России от 19.01.2022 по закупке № 0830500000221004064.  </a:t>
            </a:r>
          </a:p>
        </p:txBody>
      </p:sp>
    </p:spTree>
    <p:extLst>
      <p:ext uri="{BB962C8B-B14F-4D97-AF65-F5344CB8AC3E}">
        <p14:creationId xmlns:p14="http://schemas.microsoft.com/office/powerpoint/2010/main" val="12983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С 01.01.2023 утрачивает силу ПП РФ № 441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31590"/>
            <a:ext cx="9073008" cy="3816424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500" dirty="0"/>
              <a:t>В соответствии с постановлением Правительства РФ от 03.04.2020 № 441 предусмотрен особый порядок обращения лекарственных препаратов для медицинского применения, которые предназначены для применения в условиях угрозы возникновения, возникновения и ликвидации ЧС и для организации оказания медицинской помощи лицам, пострадавшим в результате ЧС, предупреждения ЧС, профилактики и лечения заболеваний, представляющих опасность для окружающих, заболеваний и поражений, полученных в результате воздействия неблагоприятных химических, биологических, радиационных факторов. </a:t>
            </a:r>
          </a:p>
          <a:p>
            <a:pPr marL="101598" indent="0">
              <a:buNone/>
            </a:pPr>
            <a:r>
              <a:rPr lang="ru-RU" sz="1500" dirty="0"/>
              <a:t>Согласно ПП РФ № 441 может быть выдано </a:t>
            </a:r>
            <a:r>
              <a:rPr lang="ru-RU" sz="1500" b="1" i="1" dirty="0">
                <a:solidFill>
                  <a:srgbClr val="FF0000"/>
                </a:solidFill>
              </a:rPr>
              <a:t>разрешение на временное обращение </a:t>
            </a:r>
            <a:r>
              <a:rPr lang="ru-RU" sz="1500" b="1" i="1" dirty="0">
                <a:solidFill>
                  <a:srgbClr val="0066FF"/>
                </a:solidFill>
              </a:rPr>
              <a:t>до 01.01.2023 </a:t>
            </a:r>
            <a:r>
              <a:rPr lang="ru-RU" sz="1500" b="1" i="1" dirty="0">
                <a:solidFill>
                  <a:srgbClr val="FF0000"/>
                </a:solidFill>
              </a:rPr>
              <a:t>конкретной партии (серии) незарегистрированного в РФ лекарственного препарата</a:t>
            </a:r>
            <a:r>
              <a:rPr lang="ru-RU" sz="1500" dirty="0"/>
              <a:t>, не имеющего зарегистрированных в РФ аналогов по действующему веществу и лекарственной форме, либо имеющего аналоги, прогнозируемые объемы потребления которых значительно превышают возможности их ввоза или производства. </a:t>
            </a:r>
          </a:p>
          <a:p>
            <a:pPr marL="101598" indent="0">
              <a:buNone/>
            </a:pPr>
            <a:r>
              <a:rPr lang="ru-RU" sz="1500" dirty="0"/>
              <a:t>Реестр выданных разрешений на временное обращение ведется на сайте Минздрава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8485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97" y="699542"/>
            <a:ext cx="9144000" cy="397438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b="1" i="1" dirty="0">
                <a:solidFill>
                  <a:srgbClr val="FF0000"/>
                </a:solidFill>
              </a:rPr>
              <a:t>Судебная практика</a:t>
            </a:r>
          </a:p>
          <a:p>
            <a:pPr marL="101598" indent="0">
              <a:buNone/>
            </a:pPr>
            <a:r>
              <a:rPr lang="ru-RU" sz="1500" b="1" dirty="0"/>
              <a:t>В пользу заказчика: </a:t>
            </a:r>
          </a:p>
          <a:p>
            <a:pPr marL="101598" indent="0">
              <a:buNone/>
            </a:pPr>
            <a:r>
              <a:rPr lang="ru-RU" sz="1500" dirty="0"/>
              <a:t>Код КТРУ 26.20.17.110-00000001, соответствующий товару «Мониторы», не предусматривает необходимых характеристик, заявленных заказчиком, что, в случае применения им данного кода, лишает его возможности получения надлежащего необходимого ему товара. В этой связи заказчиком не указан каталожный номер закупаемого товара, вместо чего им были установлены дополнительные требования, характеризующие предмет закупки. </a:t>
            </a:r>
          </a:p>
          <a:p>
            <a:pPr marL="101598" indent="0">
              <a:buNone/>
            </a:pPr>
            <a:r>
              <a:rPr lang="ru-RU" sz="1500" dirty="0"/>
              <a:t>Учитывая изложенное, арбитражный суд пришел к верному выводу о том, что действия заказчика в части указания дополнительных характеристик к закупаемому им товару являются правомерными и соответствуют требованиям ч. 7 Правил, в связи с чем оспариваемое решение антимонопольного органа в указанной части является незаконным. </a:t>
            </a:r>
          </a:p>
          <a:p>
            <a:pPr marL="101598" indent="0">
              <a:buNone/>
            </a:pPr>
            <a:r>
              <a:rPr lang="ru-RU" sz="1400" dirty="0"/>
              <a:t>Постановление Девятого ААС от 15.07.2020 по делу № А40-332183/19</a:t>
            </a:r>
          </a:p>
          <a:p>
            <a:pPr marL="101598" indent="0">
              <a:buNone/>
            </a:pPr>
            <a:r>
              <a:rPr lang="ru-RU" sz="1400" b="1" dirty="0"/>
              <a:t>Против заказчика:</a:t>
            </a:r>
          </a:p>
          <a:p>
            <a:pPr marL="101598" indent="0">
              <a:buNone/>
            </a:pPr>
            <a:r>
              <a:rPr lang="ru-RU" sz="1400" dirty="0"/>
              <a:t>Постановление ФАС Центрального округа от 26.05.2022 по делу № А48-9099/2021</a:t>
            </a:r>
          </a:p>
        </p:txBody>
      </p:sp>
    </p:spTree>
    <p:extLst>
      <p:ext uri="{BB962C8B-B14F-4D97-AF65-F5344CB8AC3E}">
        <p14:creationId xmlns:p14="http://schemas.microsoft.com/office/powerpoint/2010/main" val="39997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526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</a:rPr>
              <a:t>Не устанавливать ограничения по ПП РФ № 878 (если возможно). </a:t>
            </a:r>
          </a:p>
          <a:p>
            <a:pPr marL="0" indent="0">
              <a:buNone/>
            </a:pPr>
            <a:r>
              <a:rPr lang="ru-RU" sz="1400" dirty="0"/>
              <a:t>Заказчик закупал следующие медицинские изделия: </a:t>
            </a:r>
          </a:p>
          <a:p>
            <a:pPr marL="0" indent="0">
              <a:buNone/>
            </a:pPr>
            <a:r>
              <a:rPr lang="ru-RU" sz="1200" i="1" dirty="0"/>
              <a:t>Консоль с подводами коммуникаций универсальная, с потолочным креплением (код позиции КТРУ 32.50.50.190-00001176); </a:t>
            </a:r>
            <a:endParaRPr lang="ru-RU" sz="1200" dirty="0"/>
          </a:p>
          <a:p>
            <a:pPr marL="0" indent="0">
              <a:buNone/>
            </a:pPr>
            <a:r>
              <a:rPr lang="ru-RU" sz="1200" i="1" dirty="0"/>
              <a:t>Светильник операционный (код позиции по КТРУ 32.50.50.190-00002640). 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При этом ПП РФ № 878 не установил. Заявитель обратился с жалобой. </a:t>
            </a:r>
          </a:p>
          <a:p>
            <a:pPr marL="0" indent="0">
              <a:buNone/>
            </a:pPr>
            <a:r>
              <a:rPr lang="ru-RU" sz="1400" dirty="0"/>
              <a:t>В свою очередь, в перечне РЭП </a:t>
            </a:r>
            <a:r>
              <a:rPr lang="ru-RU" sz="1400" b="1" dirty="0"/>
              <a:t>указан код ОКПД2 - 32.50.50.190</a:t>
            </a:r>
            <a:r>
              <a:rPr lang="ru-RU" sz="1400" dirty="0"/>
              <a:t> которому соответствует только «Облучатели-</a:t>
            </a:r>
            <a:r>
              <a:rPr lang="ru-RU" sz="1400" dirty="0" err="1"/>
              <a:t>рециркуляторы</a:t>
            </a:r>
            <a:r>
              <a:rPr lang="ru-RU" sz="1400" dirty="0"/>
              <a:t> воздуха, </a:t>
            </a:r>
            <a:r>
              <a:rPr lang="ru-RU" sz="1400" dirty="0" err="1"/>
              <a:t>рециркуляторы</a:t>
            </a:r>
            <a:r>
              <a:rPr lang="ru-RU" sz="1400" dirty="0"/>
              <a:t> бактерицидные, соответствующие кодам 131980, 132020, 132060, 132070, 152690, 152700, 160030, 270540, 292620 вида медицинского изделия в соответствии с номенклатурной классификацией медицинских изделий, утвержденной Министерством здравоохранения РФ», (</a:t>
            </a:r>
            <a:r>
              <a:rPr lang="ru-RU" sz="1400" b="1" dirty="0"/>
              <a:t>в составе которого</a:t>
            </a:r>
            <a:r>
              <a:rPr lang="ru-RU" sz="1400" dirty="0"/>
              <a:t> </a:t>
            </a:r>
            <a:r>
              <a:rPr lang="ru-RU" sz="1400" b="1" dirty="0"/>
              <a:t>код медицинского изделия 259380 отсутствует)</a:t>
            </a:r>
            <a:r>
              <a:rPr lang="ru-RU" sz="1400" dirty="0"/>
              <a:t>, что не соответствует закупаемому заказчиком товару.</a:t>
            </a:r>
          </a:p>
          <a:p>
            <a:pPr marL="0" indent="0">
              <a:buNone/>
            </a:pPr>
            <a:r>
              <a:rPr lang="ru-RU" sz="1400" dirty="0"/>
              <a:t>Следовательно, заказчик обоснованно не установил ограничения допуска согласно ПП РФ № 878 и правомерно установил дополнительные характеристики, отсутствовавшие в позициях КТРУ. </a:t>
            </a:r>
          </a:p>
          <a:p>
            <a:pPr marL="0" indent="0">
              <a:buNone/>
            </a:pPr>
            <a:r>
              <a:rPr lang="ru-RU" sz="1400" dirty="0"/>
              <a:t>См. решение Тюменского УФАС России от 23.06.2022 по закупке № 0167200003422003420. </a:t>
            </a:r>
          </a:p>
        </p:txBody>
      </p:sp>
    </p:spTree>
    <p:extLst>
      <p:ext uri="{BB962C8B-B14F-4D97-AF65-F5344CB8AC3E}">
        <p14:creationId xmlns:p14="http://schemas.microsoft.com/office/powerpoint/2010/main" val="42092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6" y="555526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</a:rPr>
              <a:t>Риск нецелевого использования средств</a:t>
            </a:r>
          </a:p>
          <a:p>
            <a:pPr marL="0" indent="0">
              <a:buNone/>
            </a:pPr>
            <a:r>
              <a:rPr lang="ru-RU" sz="1400" dirty="0"/>
              <a:t>Заказчик объявил закупку компьютерного томографа без использования КТРУ. Поступила жалоба. Заказчик указал, что в соответствии с приказом Министерства здравоохранения Российской Федерации от 22.02.2019 № 90н  (далее – Приказ № 90н) заказчику выделены денежные средства на приобретение медицинского изделия – томографа рентгеновского компьютерного от 16 срезов с программным обеспечением и сопутствующим оборудованием для выполнения исследований сердца и головного мозга, в том числе перфузии и КТ-ангиографии (пункт 5 Приложения к Приказу № 90н).</a:t>
            </a:r>
          </a:p>
          <a:p>
            <a:pPr marL="0" indent="0">
              <a:buNone/>
            </a:pPr>
            <a:r>
              <a:rPr lang="ru-RU" sz="1400" dirty="0"/>
              <a:t>В самом наименовании данного медицинского изделия содержатся требования к закупаемому оборудованию, в том числе относительно необходимости наличия у него программного обеспечения и сопутствующего оборудования для выполнения исследований сердца и головного мозга, в том числе перфузии и КТ-ангиографии. Учитывая изложенное, заказчик при разработке требований к объекту рассматриваемой закупки должен был установить характеристики, которые позволят приобрести медицинское оборудование, соответствующее требованиям Приказа № 90н. Указанные обстоятельства подтверждаются представленными заказчиком соглашением о предоставлении субсидии от 27.01.2022 № 20-2022-017457.</a:t>
            </a:r>
          </a:p>
          <a:p>
            <a:pPr marL="0" indent="0">
              <a:buNone/>
            </a:pPr>
            <a:r>
              <a:rPr lang="ru-RU" sz="1400" dirty="0"/>
              <a:t>Заказчик проанализировал КТРУ и пришел к выводу об отсутствии соответствующей требованиям Приказа № 90н позиции. Антимонопольный орган признал действия заказчика правомерными. </a:t>
            </a:r>
          </a:p>
          <a:p>
            <a:pPr marL="0" indent="0">
              <a:buNone/>
            </a:pPr>
            <a:r>
              <a:rPr lang="ru-RU" sz="1400" dirty="0"/>
              <a:t>См. решение Новгородского УФАС России от 21.03.2022 по закупке № 0150200003922000106. </a:t>
            </a:r>
          </a:p>
        </p:txBody>
      </p:sp>
    </p:spTree>
    <p:extLst>
      <p:ext uri="{BB962C8B-B14F-4D97-AF65-F5344CB8AC3E}">
        <p14:creationId xmlns:p14="http://schemas.microsoft.com/office/powerpoint/2010/main" val="11322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6" y="555526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</a:rPr>
              <a:t>Включить нужные параметры как условия исполнения контракта (например, заверения об обстоятельствах). </a:t>
            </a:r>
          </a:p>
          <a:p>
            <a:pPr marL="0" indent="0">
              <a:buNone/>
            </a:pPr>
            <a:r>
              <a:rPr lang="ru-RU" sz="1400" dirty="0"/>
              <a:t>Заказчик объявил закупку монитора многопараметрического, выбрал позицию КТРУ 26.60.12.119-00000944. При этом имеющихся в КТРУ характеристик заказчику не хватило, поэтому заказчик указал в условиях поставки требования к нужной комплектации. Поступила жалоба. Заявитель указал, что в силу п. 5 Правил использования КТРУ, заказчик был не вправе указывать какие-либо характеристики, кроме перечисленных в позиции КТРУ. </a:t>
            </a:r>
          </a:p>
          <a:p>
            <a:pPr marL="0" indent="0">
              <a:buNone/>
            </a:pPr>
            <a:r>
              <a:rPr lang="ru-RU" sz="1400" dirty="0"/>
              <a:t>Заказчик пояснил, что комплектация поставляемого оборудования – это условие поставки, а не характеристика, поэтому нарушений в его действиях нет. В извещении указаны исключительно те характеристики, что имеются в позиции КТРУ. Содержание же проекта контракта КТРУ не устанавливает. Заказчик также пояснил, что </a:t>
            </a:r>
            <a:r>
              <a:rPr lang="ru-RU" sz="1400" i="1" dirty="0"/>
              <a:t>не требует от участников закупки указания комплектации в заявке, при отсутствии таких сведений заявки не будут отклонены</a:t>
            </a:r>
            <a:r>
              <a:rPr lang="ru-RU" sz="1400" dirty="0"/>
              <a:t>. Требование к комплектации обусловлено исполнением обязательств по настройке и вводу в эксплуатацию закупаемого оборудования. </a:t>
            </a:r>
          </a:p>
          <a:p>
            <a:pPr marL="0" indent="0">
              <a:buNone/>
            </a:pPr>
            <a:r>
              <a:rPr lang="ru-RU" sz="1400" dirty="0"/>
              <a:t>Антимонопольный орган признал жалобу необоснованной, указав на справедливость доводов заказчика. </a:t>
            </a:r>
          </a:p>
          <a:p>
            <a:pPr marL="0" indent="0">
              <a:buNone/>
            </a:pPr>
            <a:r>
              <a:rPr lang="ru-RU" sz="1400" dirty="0"/>
              <a:t>См. решение Курганского УФАС России от 05.05.2022 по закупке № 0843500000222001703. </a:t>
            </a:r>
          </a:p>
        </p:txBody>
      </p:sp>
    </p:spTree>
    <p:extLst>
      <p:ext uri="{BB962C8B-B14F-4D97-AF65-F5344CB8AC3E}">
        <p14:creationId xmlns:p14="http://schemas.microsoft.com/office/powerpoint/2010/main" val="7084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Какие варианты у заказчика?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</a:rPr>
              <a:t>Лизинг медицинского оборудования</a:t>
            </a:r>
          </a:p>
          <a:p>
            <a:pPr marL="0" indent="0">
              <a:buNone/>
            </a:pPr>
            <a:r>
              <a:rPr lang="ru-RU" sz="1400" dirty="0"/>
              <a:t>Позиции КТРУ в отношении лизинга не содержат характеристик, однако в случае выкупа товар является поставляемым в рамках исполнения контракта, к нему применяются положения ПП РФ № 878. </a:t>
            </a:r>
          </a:p>
          <a:p>
            <a:pPr marL="0" indent="0">
              <a:buNone/>
            </a:pPr>
            <a:r>
              <a:rPr lang="ru-RU" sz="1400" dirty="0"/>
              <a:t>См. решение Бурятского УФАС России от 26.04.2022 по закупке № 0302300040022000007 </a:t>
            </a:r>
          </a:p>
        </p:txBody>
      </p:sp>
    </p:spTree>
    <p:extLst>
      <p:ext uri="{BB962C8B-B14F-4D97-AF65-F5344CB8AC3E}">
        <p14:creationId xmlns:p14="http://schemas.microsoft.com/office/powerpoint/2010/main" val="3844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992888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Последствия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1" y="627534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Заказчик осуществил закупку рентгеновского аппарата передвижного по позиции КТРУ № 26.60.11.113-00000110. Учитывая совместное применение КТРУ и ПП РФ № 878, заказчик ограничился теми характеристиками, что были указаны в КТРУ. По итогам закупки был заключен контракт на поставку аппарата рентгеновского палатного передвижного «МобиРен-4МТ-А». </a:t>
            </a:r>
          </a:p>
          <a:p>
            <a:pPr marL="0" indent="0">
              <a:buNone/>
            </a:pPr>
            <a:r>
              <a:rPr lang="ru-RU" sz="1400" dirty="0"/>
              <a:t>В рамках исполнения контракта поставщик передал аппарат без АРМ рентген-лаборанта, устройства считывания и оцифровки. Поставщик указал на отсутствие таких требований в контракте. Заказчик товар не принял, обратился в суд. </a:t>
            </a:r>
          </a:p>
          <a:p>
            <a:pPr marL="0" indent="0">
              <a:buNone/>
            </a:pPr>
            <a:r>
              <a:rPr lang="ru-RU" sz="1400" dirty="0"/>
              <a:t>Суд указал, что в контракте имеется отсылка на позицию КТРУ № 26.60.11.113-00000110, в наименовании которой имеется слово «цифровая», следовательно, поставленный аппарат должен быть цифровым и обладать необходимым АРМ. Также в справочных сведениях позиции КТРУ указано, что аппарат «представляет собой передвижную цифровую диагностическую рентгеновскую систему общего назначения, используемую для получения разнообразных плановых плоскостных рентгеновских изображений. Система использует цифровые средства для получения и отображения изображений, а также для манипуляций с ними». Следовательно, должно быть передано устройство считывания и оцифровки. </a:t>
            </a:r>
          </a:p>
          <a:p>
            <a:pPr marL="0" indent="0">
              <a:buNone/>
            </a:pPr>
            <a:r>
              <a:rPr lang="ru-RU" sz="1400" dirty="0"/>
              <a:t>См. решение АС Саратовской области от 06.07.2022 по делу № А57-21910/2021. </a:t>
            </a:r>
          </a:p>
        </p:txBody>
      </p:sp>
    </p:spTree>
    <p:extLst>
      <p:ext uri="{BB962C8B-B14F-4D97-AF65-F5344CB8AC3E}">
        <p14:creationId xmlns:p14="http://schemas.microsoft.com/office/powerpoint/2010/main" val="35911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70"/>
            <a:ext cx="78867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Постановление Правительства РФ от 19.04.2021 № 620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6" y="987574"/>
            <a:ext cx="9073008" cy="4320480"/>
          </a:xfrm>
        </p:spPr>
        <p:txBody>
          <a:bodyPr>
            <a:noAutofit/>
          </a:bodyPr>
          <a:lstStyle/>
          <a:p>
            <a:pPr marL="101598" indent="0" algn="just">
              <a:buNone/>
            </a:pPr>
            <a:r>
              <a:rPr lang="ru-RU" sz="1700" dirty="0"/>
              <a:t>Не могут быть предметом одного контракта (лота) МИ различных видов в соответствии с номенклатурной классификацией медицинских изделий по видам. </a:t>
            </a:r>
          </a:p>
          <a:p>
            <a:pPr marL="101598" indent="0" algn="just">
              <a:buNone/>
            </a:pPr>
            <a:r>
              <a:rPr lang="ru-RU" sz="1700" b="1" dirty="0"/>
              <a:t>Исключение: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Контракты жизненного цикла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Медицинские изделия + расходные материалы к ним (согласно руководству по эксплуатации).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Постановление Правительства РФ от 16.03.2022 № 374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FF0000"/>
                </a:solidFill>
              </a:rPr>
              <a:t>Действие нормативного акта возобновлено с 01.09.2022!</a:t>
            </a:r>
          </a:p>
        </p:txBody>
      </p:sp>
    </p:spTree>
    <p:extLst>
      <p:ext uri="{BB962C8B-B14F-4D97-AF65-F5344CB8AC3E}">
        <p14:creationId xmlns:p14="http://schemas.microsoft.com/office/powerpoint/2010/main" val="34282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470"/>
            <a:ext cx="78867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Формирование лотов на поставку медицинских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563637"/>
          <a:ext cx="8496944" cy="1896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6977">
                  <a:extLst>
                    <a:ext uri="{9D8B030D-6E8A-4147-A177-3AD203B41FA5}">
                      <a16:colId xmlns:a16="http://schemas.microsoft.com/office/drawing/2014/main" val="3073739923"/>
                    </a:ext>
                  </a:extLst>
                </a:gridCol>
                <a:gridCol w="4639967">
                  <a:extLst>
                    <a:ext uri="{9D8B030D-6E8A-4147-A177-3AD203B41FA5}">
                      <a16:colId xmlns:a16="http://schemas.microsoft.com/office/drawing/2014/main" val="1902853122"/>
                    </a:ext>
                  </a:extLst>
                </a:gridCol>
              </a:tblGrid>
              <a:tr h="89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денежных средств, направленных заказчиком на закупку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медицинских изделий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предшествующем году,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Предельное значение НМЦК при закупке медицинских изделий различных видов в соответствии с номенклатурной классификацией,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4997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тыс.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27222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13681"/>
                  </a:ext>
                </a:extLst>
              </a:tr>
              <a:tr h="332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млн.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7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1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80920" cy="66204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1F3A93"/>
                </a:solidFill>
              </a:rPr>
              <a:t>Формирование лотов на поставку медицинских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4165"/>
            <a:ext cx="9073008" cy="432048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500" dirty="0"/>
              <a:t>Заказчик объявил аукцион на поставку медицинских изделий. Поступила жалоба на нарушение ПП РФ № 620. Заявитель указал, что заказчик приобретает МИ различных кодов вида под одной позицией КТРУ.</a:t>
            </a:r>
          </a:p>
          <a:p>
            <a:pPr marL="101598" indent="0">
              <a:buNone/>
            </a:pPr>
            <a:r>
              <a:rPr lang="ru-RU" sz="1500" dirty="0"/>
              <a:t>Поступили несколько заявок, в которых указаны изделия, относящиеся к различным кодам видов. Данный факт антимонопольный орган расценил как подтверждение доводов заявителя и указал на нарушение ПП РФ № 620. </a:t>
            </a:r>
          </a:p>
          <a:p>
            <a:pPr marL="101598" indent="0">
              <a:buNone/>
            </a:pPr>
            <a:r>
              <a:rPr lang="ru-RU" sz="1500" dirty="0"/>
              <a:t>Решение Челябинского УФАС России от 27.12.2021 по закупке № 0869200000221004254</a:t>
            </a:r>
          </a:p>
        </p:txBody>
      </p:sp>
    </p:spTree>
    <p:extLst>
      <p:ext uri="{BB962C8B-B14F-4D97-AF65-F5344CB8AC3E}">
        <p14:creationId xmlns:p14="http://schemas.microsoft.com/office/powerpoint/2010/main" val="4369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80920" cy="66204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1F3A93"/>
                </a:solidFill>
              </a:rPr>
              <a:t>Формирование лотов на поставку медицинских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4165"/>
            <a:ext cx="9073008" cy="432048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500" dirty="0"/>
              <a:t>Заказчик объявил аукцион на поставку </a:t>
            </a:r>
            <a:r>
              <a:rPr lang="ru-RU" sz="1500" dirty="0" err="1"/>
              <a:t>стентов</a:t>
            </a:r>
            <a:r>
              <a:rPr lang="ru-RU" sz="1500" dirty="0"/>
              <a:t> для коронарных артерий, выделяющих лекарственное средство. </a:t>
            </a:r>
          </a:p>
          <a:p>
            <a:pPr marL="101598" indent="0">
              <a:buNone/>
            </a:pPr>
            <a:r>
              <a:rPr lang="ru-RU" sz="1500" dirty="0"/>
              <a:t>В справочных сведениях указано: покрыт рассасывающимся полимером (один код вида) или </a:t>
            </a:r>
            <a:r>
              <a:rPr lang="ru-RU" sz="1500" dirty="0" err="1"/>
              <a:t>нерассасывающимся</a:t>
            </a:r>
            <a:r>
              <a:rPr lang="ru-RU" sz="1500" dirty="0"/>
              <a:t> полимером (другой код вида). Заказчик не уточнил данное требование в ТЗ, что подразумевает возможность поставки изделий одновременно двух кодов вида, что нарушает ПП РФ № 620. </a:t>
            </a:r>
          </a:p>
          <a:p>
            <a:pPr marL="101598" indent="0">
              <a:buNone/>
            </a:pPr>
            <a:r>
              <a:rPr lang="ru-RU" sz="1500" dirty="0"/>
              <a:t>Решение Московского УФАС России от 12.01.2022 по закупке № 0373100037221001111</a:t>
            </a:r>
          </a:p>
        </p:txBody>
      </p:sp>
    </p:spTree>
    <p:extLst>
      <p:ext uri="{BB962C8B-B14F-4D97-AF65-F5344CB8AC3E}">
        <p14:creationId xmlns:p14="http://schemas.microsoft.com/office/powerpoint/2010/main" val="31897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С 01.01.2023 утрачивает силу ПП РФ № 441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31590"/>
            <a:ext cx="907300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Допускается обращение на территории Российской Федерации лекарственных препаратов, ввезенных на основании разрешения на временное обращение и не зарегистрированных в соответствии с требованиями Закона № 61-ФЗ до окончания срока их годности. </a:t>
            </a:r>
          </a:p>
          <a:p>
            <a:pPr marL="0" indent="0">
              <a:buNone/>
            </a:pPr>
            <a:r>
              <a:rPr lang="ru-RU" sz="1700" dirty="0"/>
              <a:t>п. 28 Особенностей обращения ПП РФ № 441. </a:t>
            </a:r>
          </a:p>
        </p:txBody>
      </p:sp>
    </p:spTree>
    <p:extLst>
      <p:ext uri="{BB962C8B-B14F-4D97-AF65-F5344CB8AC3E}">
        <p14:creationId xmlns:p14="http://schemas.microsoft.com/office/powerpoint/2010/main" val="23194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7654"/>
            <a:ext cx="6048672" cy="1728192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1F3A93"/>
                </a:solidFill>
              </a:rPr>
              <a:t>Успешных закупок!</a:t>
            </a:r>
            <a:endParaRPr lang="ru-RU" sz="6600" dirty="0">
              <a:solidFill>
                <a:srgbClr val="1F3A9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6921"/>
            <a:ext cx="1728192" cy="585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1603"/>
            <a:ext cx="3528392" cy="5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80920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Продление документов </a:t>
            </a:r>
            <a:r>
              <a:rPr lang="en-US" sz="2800" b="1" dirty="0">
                <a:solidFill>
                  <a:srgbClr val="1F3A93"/>
                </a:solidFill>
              </a:rPr>
              <a:t>GMP</a:t>
            </a:r>
            <a:endParaRPr lang="ru-RU" sz="2800" b="1" dirty="0">
              <a:solidFill>
                <a:srgbClr val="1F3A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9111275" cy="396044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800" dirty="0"/>
              <a:t>Согласно приказу Минпромторга РФ от 18.05.2022 № 1987 (</a:t>
            </a:r>
            <a:r>
              <a:rPr lang="ru-RU" sz="1800" b="1" i="1" dirty="0"/>
              <a:t>действует с 25.07.2022</a:t>
            </a:r>
            <a:r>
              <a:rPr lang="ru-RU" sz="1800" dirty="0"/>
              <a:t>) продлены сроки действия заключений о соответствии производителя лекарственных средств для медицинского применения требованиям </a:t>
            </a:r>
            <a:r>
              <a:rPr lang="en-US" sz="1800" dirty="0"/>
              <a:t>GMP</a:t>
            </a:r>
            <a:r>
              <a:rPr lang="ru-RU" sz="1800" dirty="0"/>
              <a:t>, сроки которых истекают в период с 1 января по 31 декабря 2022 г., </a:t>
            </a:r>
            <a:r>
              <a:rPr lang="ru-RU" sz="1800" b="1" i="1" dirty="0">
                <a:solidFill>
                  <a:srgbClr val="FF0000"/>
                </a:solidFill>
              </a:rPr>
              <a:t>на 12 месяцев со дня, следующего за днем истечения срока</a:t>
            </a:r>
            <a:r>
              <a:rPr lang="ru-RU" sz="1800" dirty="0"/>
              <a:t> действия таких заключений.</a:t>
            </a:r>
          </a:p>
          <a:p>
            <a:pPr marL="101598" indent="0">
              <a:buNone/>
            </a:pPr>
            <a:r>
              <a:rPr lang="ru-RU" sz="1800" dirty="0"/>
              <a:t>Основание: решение Совета ЕЭК от 10.06.2022 № 96</a:t>
            </a:r>
          </a:p>
          <a:p>
            <a:pPr marL="101598" indent="0">
              <a:buNone/>
            </a:pPr>
            <a:r>
              <a:rPr lang="ru-RU" sz="1800" b="1" i="1" dirty="0"/>
              <a:t>Возможность продления еще на год, но не более, чем до 31.12.2024. </a:t>
            </a:r>
          </a:p>
        </p:txBody>
      </p:sp>
    </p:spTree>
    <p:extLst>
      <p:ext uri="{BB962C8B-B14F-4D97-AF65-F5344CB8AC3E}">
        <p14:creationId xmlns:p14="http://schemas.microsoft.com/office/powerpoint/2010/main" val="22608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80920" cy="288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Утрачивают силу ряд положений Закона от 26.03.2022 № 64-ФЗ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9111275" cy="3960440"/>
          </a:xfrm>
        </p:spPr>
        <p:txBody>
          <a:bodyPr>
            <a:noAutofit/>
          </a:bodyPr>
          <a:lstStyle/>
          <a:p>
            <a:pPr marL="101598" indent="0">
              <a:buNone/>
            </a:pPr>
            <a:r>
              <a:rPr lang="ru-RU" sz="1600" b="1" i="1" dirty="0">
                <a:solidFill>
                  <a:srgbClr val="FF0000"/>
                </a:solidFill>
              </a:rPr>
              <a:t>До 31 декабря 2022 </a:t>
            </a:r>
            <a:r>
              <a:rPr lang="ru-RU" sz="1600" dirty="0"/>
              <a:t>года допускаются ввоз на территорию Российской Федерации и обращение в Российской Федерации с учетом особенностей, установленных Правительством Российской Федерации, зарегистрированных лекарственных препаратов для медицинского применения в упаковках, предназначенных для обращения в иностранных государствах, в случае </a:t>
            </a:r>
            <a:r>
              <a:rPr lang="ru-RU" sz="1600" dirty="0" err="1"/>
              <a:t>дефектуры</a:t>
            </a:r>
            <a:r>
              <a:rPr lang="ru-RU" sz="1600" dirty="0"/>
              <a:t> лекарственных препаратов или риска ее возникновения в связи с введением в отношении Российской Федерации ограничительных мер экономического характера при условии соответствия ввозимых лекарственных препаратов требованиям, установленным при их регистрации, за исключением требований к первичной упаковке, вторичной (потребительской) упаковке, а также при наличии на вторичной (потребительской) упаковке лекарственных препаратов, находящихся в обращении, самоклеящейся этикетки, содержащей информацию о лекарственном препарате на русском языке.</a:t>
            </a:r>
          </a:p>
          <a:p>
            <a:pPr marL="101598" indent="0">
              <a:buNone/>
            </a:pPr>
            <a:r>
              <a:rPr lang="ru-RU" sz="1600" dirty="0"/>
              <a:t>Реализация: на основании заключения до истечения срока годности (п. 35 Особенностей, утв. ПП РФ от 05.04.2022 № 593). </a:t>
            </a:r>
          </a:p>
        </p:txBody>
      </p:sp>
    </p:spTree>
    <p:extLst>
      <p:ext uri="{BB962C8B-B14F-4D97-AF65-F5344CB8AC3E}">
        <p14:creationId xmlns:p14="http://schemas.microsoft.com/office/powerpoint/2010/main" val="30177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67494"/>
            <a:ext cx="7992888" cy="2160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С 01.01.2023 не применяется ч.  65.2 ст. 112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397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/>
              <a:t>До 31 декабря 2022 года </a:t>
            </a:r>
            <a:r>
              <a:rPr lang="ru-RU" sz="1400" dirty="0"/>
              <a:t>по соглашению сторон допускается изменение существенных условий контракта, предметом которого является </a:t>
            </a:r>
            <a:r>
              <a:rPr lang="ru-RU" sz="1400" b="1" i="1" dirty="0">
                <a:solidFill>
                  <a:schemeClr val="accent4"/>
                </a:solidFill>
              </a:rPr>
              <a:t>поставка лекарственных препаратов, медицинских изделий, расходных материалов</a:t>
            </a:r>
            <a:r>
              <a:rPr lang="ru-RU" sz="1400" dirty="0"/>
              <a:t>, если по предложению заказчика </a:t>
            </a:r>
            <a:r>
              <a:rPr lang="ru-RU" sz="1400" b="1" i="1" dirty="0"/>
              <a:t>увеличивается предусмотренное контрактом количество </a:t>
            </a:r>
            <a:r>
              <a:rPr lang="ru-RU" sz="1400" dirty="0"/>
              <a:t>таких препаратов, изделий, материалов </a:t>
            </a:r>
            <a:r>
              <a:rPr lang="ru-RU" sz="1400" b="1" dirty="0">
                <a:solidFill>
                  <a:schemeClr val="accent1"/>
                </a:solidFill>
              </a:rPr>
              <a:t>не более чем на 30% </a:t>
            </a:r>
            <a:r>
              <a:rPr lang="ru-RU" sz="1400" b="1" i="1" dirty="0"/>
              <a:t>или уменьшается </a:t>
            </a:r>
            <a:r>
              <a:rPr lang="ru-RU" sz="1400" dirty="0"/>
              <a:t>предусмотренное контрактом </a:t>
            </a:r>
            <a:r>
              <a:rPr lang="ru-RU" sz="1400" b="1" i="1" dirty="0"/>
              <a:t>количество </a:t>
            </a:r>
            <a:r>
              <a:rPr lang="ru-RU" sz="1400" dirty="0"/>
              <a:t>таких препаратов, изделий, материалов </a:t>
            </a:r>
            <a:r>
              <a:rPr lang="ru-RU" sz="1400" b="1" dirty="0">
                <a:solidFill>
                  <a:schemeClr val="accent1"/>
                </a:solidFill>
              </a:rPr>
              <a:t>не более чем на 30%. </a:t>
            </a:r>
          </a:p>
          <a:p>
            <a:pPr marL="0" indent="0">
              <a:buNone/>
            </a:pPr>
            <a:r>
              <a:rPr lang="ru-RU" sz="1400" dirty="0"/>
              <a:t>При этом по соглашению сторон </a:t>
            </a:r>
            <a:r>
              <a:rPr lang="ru-RU" sz="1400" b="1" i="1" dirty="0"/>
              <a:t>допускается изменение </a:t>
            </a:r>
            <a:r>
              <a:rPr lang="ru-RU" sz="1400" dirty="0"/>
              <a:t>с учетом положений бюджетного законодательства РФ </a:t>
            </a:r>
            <a:r>
              <a:rPr lang="ru-RU" sz="1400" b="1" i="1" dirty="0">
                <a:solidFill>
                  <a:schemeClr val="accent4"/>
                </a:solidFill>
              </a:rPr>
              <a:t>цены контракта пропорционально дополнительному количеству лекарственных препаратов, медицинских изделий, расходных материалов </a:t>
            </a:r>
            <a:r>
              <a:rPr lang="ru-RU" sz="1400" dirty="0"/>
              <a:t>исходя из установленной в контракте цены единицы таких препаратов, изделий, материалов, но </a:t>
            </a:r>
            <a:r>
              <a:rPr lang="ru-RU" sz="1400" b="1" i="1" dirty="0">
                <a:solidFill>
                  <a:schemeClr val="accent1"/>
                </a:solidFill>
              </a:rPr>
              <a:t>не более чем на 30% цены контракта</a:t>
            </a:r>
            <a:r>
              <a:rPr lang="ru-RU" sz="1400" dirty="0"/>
              <a:t>. При уменьшении предусмотренных контрактом количества лекарственных препаратов, медицинских изделий, расходных материалов стороны контракта обязаны уменьшить цену контракта исходя из цены единицы таких препаратов, изделий, материалов. </a:t>
            </a:r>
          </a:p>
          <a:p>
            <a:pPr marL="0" indent="0">
              <a:buNone/>
            </a:pPr>
            <a:r>
              <a:rPr lang="ru-RU" sz="1400" b="1" i="1" dirty="0"/>
              <a:t>Цена единицы</a:t>
            </a:r>
            <a:r>
              <a:rPr lang="ru-RU" sz="1400" dirty="0"/>
              <a:t> дополнительно поставляемых лекарственных препаратов, медицинских изделий, расходных материалов или цена единицы таких препаратов, изделий, материалов при уменьшении предусмотренного контрактом количества таких препаратов, изделий, материалов </a:t>
            </a:r>
            <a:r>
              <a:rPr lang="ru-RU" sz="1400" b="1" i="1" dirty="0"/>
              <a:t>должна определяться как частное от деления первоначальной цены контракта на предусмотренное в контракте количество </a:t>
            </a:r>
            <a:r>
              <a:rPr lang="ru-RU" sz="1400" dirty="0"/>
              <a:t>лекарственных препаратов, медицинских изделий, расходных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202900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3A93"/>
                </a:solidFill>
              </a:rPr>
              <a:t>Вступление в силу ч. 5, 6 ст. 65 Закона № 61-ФЗ перенесли на 01.01.2026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7574"/>
            <a:ext cx="907300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В случае непредставления держателем или владельцем регистрационного удостоверения лекарственного препарата (или уполномоченным им другим юридическим лицом) в уполномоченный федеральный орган исполнительной власти документов (сведений в документах), необходимых для проведения комиссией экспертов экспертного учреждения экспертизы регистрационного досье на лекарственный препарат в целях определения взаимозаменяемости лекарственного препарата для медицинского применения, либо в случае представления документов (сведений в документах) в неполном объеме, представления документов, не содержащих исчерпывающего перечня необходимых сведений, или представления недостоверных сведений, а также в случае непредставления заявления, указанного в части 1.5 статьи 30 настоящего Федерального закона, уполномоченный федеральный орган исполнительной власти рассматривает вопрос о </a:t>
            </a:r>
            <a:r>
              <a:rPr lang="ru-RU" sz="1500" b="1" i="1" dirty="0"/>
              <a:t>приостановлении на срок шесть месяцев применения данного лекарственного препарата</a:t>
            </a:r>
            <a:r>
              <a:rPr lang="ru-RU" sz="1500" dirty="0"/>
              <a:t> для медицинского применения. </a:t>
            </a:r>
          </a:p>
          <a:p>
            <a:pPr marL="0" indent="0">
              <a:buNone/>
            </a:pPr>
            <a:r>
              <a:rPr lang="ru-RU" sz="1500" dirty="0"/>
              <a:t>В случае невыполнения требований – </a:t>
            </a:r>
            <a:r>
              <a:rPr lang="ru-RU" sz="1500" b="1" i="1" dirty="0"/>
              <a:t>исключение из ГРЛС</a:t>
            </a:r>
            <a:r>
              <a:rPr lang="ru-RU" sz="1500" dirty="0"/>
              <a:t>. </a:t>
            </a:r>
          </a:p>
          <a:p>
            <a:pPr marL="0" indent="0">
              <a:buNone/>
            </a:pPr>
            <a:r>
              <a:rPr lang="ru-RU" sz="1500" dirty="0"/>
              <a:t>Ч. 5, 6 ст. 65 Закона № 61-ФЗ. </a:t>
            </a:r>
          </a:p>
          <a:p>
            <a:pPr marL="0" indent="0">
              <a:buNone/>
            </a:pPr>
            <a:r>
              <a:rPr lang="ru-RU" sz="1500" dirty="0"/>
              <a:t>Приказ Минздрава РФ от 15.09.2022 № 615н</a:t>
            </a:r>
          </a:p>
        </p:txBody>
      </p:sp>
    </p:spTree>
    <p:extLst>
      <p:ext uri="{BB962C8B-B14F-4D97-AF65-F5344CB8AC3E}">
        <p14:creationId xmlns:p14="http://schemas.microsoft.com/office/powerpoint/2010/main" val="16394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40960" cy="7781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F3A93"/>
                </a:solidFill>
              </a:rPr>
              <a:t>Взаимозаменяемые лекарственные препараты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73634"/>
            <a:ext cx="8928992" cy="3974380"/>
          </a:xfrm>
        </p:spPr>
        <p:txBody>
          <a:bodyPr>
            <a:noAutofit/>
          </a:bodyPr>
          <a:lstStyle/>
          <a:p>
            <a:pPr marL="101598" lvl="0" indent="0">
              <a:buNone/>
            </a:pPr>
            <a:r>
              <a:rPr lang="ru-RU" sz="1600" b="1" i="1" dirty="0"/>
              <a:t>Взаимозаменяемый ЛП </a:t>
            </a:r>
            <a:r>
              <a:rPr lang="ru-RU" sz="1600" dirty="0"/>
              <a:t>– ЛП с доказанной терапевтической эффективностью или биоэквивалентностью в отношении </a:t>
            </a:r>
            <a:r>
              <a:rPr lang="ru-RU" sz="1600" dirty="0" err="1"/>
              <a:t>референтного</a:t>
            </a:r>
            <a:r>
              <a:rPr lang="ru-RU" sz="1600" dirty="0"/>
              <a:t> ЛП, имеющий эквивалентные ему качественный и количественный состав действующих веществ, состав вспомогательных веществ, лекарственную форму и способ введения (ст. 4 Закона № 61-ФЗ). </a:t>
            </a:r>
          </a:p>
          <a:p>
            <a:pPr marL="101598" lvl="0" indent="0">
              <a:buNone/>
            </a:pPr>
            <a:endParaRPr lang="ru-RU" sz="1600" dirty="0"/>
          </a:p>
          <a:p>
            <a:pPr marL="101598" lvl="0" indent="0">
              <a:buNone/>
            </a:pPr>
            <a:r>
              <a:rPr lang="ru-RU" sz="1600" dirty="0"/>
              <a:t> Согласно ч. 3 ст. 27.1 Закона №61-ФЗ определение взаимозаменяемости не производится в отношении: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Лекарственных растительных препаратов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Гомеопатических ЛП</a:t>
            </a:r>
          </a:p>
          <a:p>
            <a:pPr marL="101598" indent="0">
              <a:buNone/>
            </a:pPr>
            <a:r>
              <a:rPr lang="ru-RU" sz="1600" dirty="0"/>
              <a:t>В соответствии с Законом № 61-ФЗ отсутствие в инструкции по применению ЛП показаний к применению, указанных в инструкции </a:t>
            </a:r>
            <a:r>
              <a:rPr lang="ru-RU" sz="1600" dirty="0" err="1"/>
              <a:t>референтного</a:t>
            </a:r>
            <a:r>
              <a:rPr lang="ru-RU" sz="1600" dirty="0"/>
              <a:t> ЛП и защищенных патентом, не является препятствием для определения взаимозаменяемости ЛП. </a:t>
            </a:r>
          </a:p>
          <a:p>
            <a:pPr marL="101598" indent="0" algn="just">
              <a:buNone/>
            </a:pPr>
            <a:endParaRPr lang="ru-RU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Фирменная">
      <a:dk1>
        <a:srgbClr val="000000"/>
      </a:dk1>
      <a:lt1>
        <a:sysClr val="window" lastClr="FFFFFF"/>
      </a:lt1>
      <a:dk2>
        <a:srgbClr val="446CB3"/>
      </a:dk2>
      <a:lt2>
        <a:srgbClr val="FFFFFF"/>
      </a:lt2>
      <a:accent1>
        <a:srgbClr val="1F3A93"/>
      </a:accent1>
      <a:accent2>
        <a:srgbClr val="00B050"/>
      </a:accent2>
      <a:accent3>
        <a:srgbClr val="FFFF00"/>
      </a:accent3>
      <a:accent4>
        <a:srgbClr val="F22613"/>
      </a:accent4>
      <a:accent5>
        <a:srgbClr val="446CB3"/>
      </a:accent5>
      <a:accent6>
        <a:srgbClr val="7030A0"/>
      </a:accent6>
      <a:hlink>
        <a:srgbClr val="0563C1"/>
      </a:hlink>
      <a:folHlink>
        <a:srgbClr val="954F72"/>
      </a:folHlink>
    </a:clrScheme>
    <a:fontScheme name="Другая 1">
      <a:majorFont>
        <a:latin typeface="Source Sans Pro Black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14058</TotalTime>
  <Words>4630</Words>
  <Application>Microsoft Office PowerPoint</Application>
  <PresentationFormat>Экран (16:9)</PresentationFormat>
  <Paragraphs>219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Source Sans Pro Black</vt:lpstr>
      <vt:lpstr>Times New Roman</vt:lpstr>
      <vt:lpstr>Verdana</vt:lpstr>
      <vt:lpstr>Wingdings</vt:lpstr>
      <vt:lpstr>Тема Office</vt:lpstr>
      <vt:lpstr>  Обзор изменений законодательства в части проведения закупок в здравоохранении. Тенденции правоприменительной практики</vt:lpstr>
      <vt:lpstr>Григорий Александров</vt:lpstr>
      <vt:lpstr>С 01.01.2023 утрачивает силу ПП РФ № 441</vt:lpstr>
      <vt:lpstr>С 01.01.2023 утрачивает силу ПП РФ № 441</vt:lpstr>
      <vt:lpstr>Продление документов GMP</vt:lpstr>
      <vt:lpstr>Утрачивают силу ряд положений Закона от 26.03.2022 № 64-ФЗ</vt:lpstr>
      <vt:lpstr>С 01.01.2023 не применяется ч.  65.2 ст. 112</vt:lpstr>
      <vt:lpstr>Вступление в силу ч. 5, 6 ст. 65 Закона № 61-ФЗ перенесли на 01.01.2026</vt:lpstr>
      <vt:lpstr>Взаимозаменяемые лекарственные препараты</vt:lpstr>
      <vt:lpstr>Взаимозаменяемые лекарственные препараты</vt:lpstr>
      <vt:lpstr>Взаимозаменяемость и описание объекта закупки</vt:lpstr>
      <vt:lpstr>Взаимозаменяемые лекарственные препараты</vt:lpstr>
      <vt:lpstr>Продление действия РУ</vt:lpstr>
      <vt:lpstr>Новый порядок регистрации</vt:lpstr>
      <vt:lpstr>Единый реестр медицинских изделий, зарегистрированных в ЕАЭС</vt:lpstr>
      <vt:lpstr>Клинические рекомендации</vt:lpstr>
      <vt:lpstr>Клинические рекомендации</vt:lpstr>
      <vt:lpstr>Изменения в специальном законодательстве</vt:lpstr>
      <vt:lpstr>Изменения в специальном законодательстве</vt:lpstr>
      <vt:lpstr>104-ФЗ: изменения</vt:lpstr>
      <vt:lpstr>Ранее требовалось доказать применение МИ при оказании скорой МП в экстренной или неотложной форме</vt:lpstr>
      <vt:lpstr>Примеры из правоприменительной практики</vt:lpstr>
      <vt:lpstr>Надлежащее обоснование</vt:lpstr>
      <vt:lpstr>Код вида медицинского изделия</vt:lpstr>
      <vt:lpstr>Код вида медицинского изделия</vt:lpstr>
      <vt:lpstr>Презентация PowerPoint</vt:lpstr>
      <vt:lpstr>ПП РФ № 1289: СТ-1</vt:lpstr>
      <vt:lpstr>Последствия применения ПП РФ № 878</vt:lpstr>
      <vt:lpstr>Какие варианты у заказчика?</vt:lpstr>
      <vt:lpstr>Какие варианты у заказчика?</vt:lpstr>
      <vt:lpstr>Какие варианты у заказчика?</vt:lpstr>
      <vt:lpstr>Какие варианты у заказчика?</vt:lpstr>
      <vt:lpstr>Какие варианты у заказчика?</vt:lpstr>
      <vt:lpstr>Какие варианты у заказчика?</vt:lpstr>
      <vt:lpstr>Последствия</vt:lpstr>
      <vt:lpstr>Постановление Правительства РФ от 19.04.2021 № 620</vt:lpstr>
      <vt:lpstr>Формирование лотов на поставку медицинских изделий</vt:lpstr>
      <vt:lpstr>Формирование лотов на поставку медицинских изделий</vt:lpstr>
      <vt:lpstr>Формирование лотов на поставку медицинских изделий</vt:lpstr>
      <vt:lpstr>Успешных закупок!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Новейшие изменения  в контрактной системе</dc:title>
  <dc:creator>Admin</dc:creator>
  <cp:lastModifiedBy>Замешаева Татьяна Сергеевна</cp:lastModifiedBy>
  <cp:revision>1129</cp:revision>
  <dcterms:created xsi:type="dcterms:W3CDTF">2015-02-24T04:16:14Z</dcterms:created>
  <dcterms:modified xsi:type="dcterms:W3CDTF">2022-10-13T08:03:17Z</dcterms:modified>
</cp:coreProperties>
</file>